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ctiveX/activeX1.xml" ContentType="application/vnd.ms-office.activeX+xml"/>
  <Override PartName="/ppt/activeX/activeX1.bin" ContentType="application/vnd.ms-office.activeX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382" r:id="rId2"/>
    <p:sldId id="383" r:id="rId3"/>
    <p:sldId id="399" r:id="rId4"/>
    <p:sldId id="400" r:id="rId5"/>
    <p:sldId id="398" r:id="rId6"/>
    <p:sldId id="420" r:id="rId7"/>
    <p:sldId id="418" r:id="rId8"/>
    <p:sldId id="385" r:id="rId9"/>
    <p:sldId id="401" r:id="rId10"/>
    <p:sldId id="386" r:id="rId11"/>
    <p:sldId id="387" r:id="rId12"/>
    <p:sldId id="388" r:id="rId13"/>
    <p:sldId id="389" r:id="rId14"/>
    <p:sldId id="334" r:id="rId15"/>
    <p:sldId id="372" r:id="rId16"/>
    <p:sldId id="335" r:id="rId17"/>
    <p:sldId id="336" r:id="rId18"/>
    <p:sldId id="337" r:id="rId19"/>
    <p:sldId id="411" r:id="rId20"/>
    <p:sldId id="338" r:id="rId21"/>
    <p:sldId id="339" r:id="rId22"/>
    <p:sldId id="340" r:id="rId23"/>
    <p:sldId id="419" r:id="rId24"/>
    <p:sldId id="422" r:id="rId25"/>
    <p:sldId id="423" r:id="rId26"/>
    <p:sldId id="341" r:id="rId27"/>
    <p:sldId id="342" r:id="rId28"/>
    <p:sldId id="343" r:id="rId29"/>
    <p:sldId id="344" r:id="rId30"/>
    <p:sldId id="345" r:id="rId31"/>
    <p:sldId id="346" r:id="rId32"/>
    <p:sldId id="412" r:id="rId33"/>
    <p:sldId id="391" r:id="rId34"/>
    <p:sldId id="404" r:id="rId35"/>
    <p:sldId id="394" r:id="rId36"/>
    <p:sldId id="424" r:id="rId37"/>
    <p:sldId id="425" r:id="rId38"/>
    <p:sldId id="392" r:id="rId39"/>
    <p:sldId id="405" r:id="rId40"/>
    <p:sldId id="415" r:id="rId41"/>
    <p:sldId id="416" r:id="rId42"/>
    <p:sldId id="378" r:id="rId43"/>
    <p:sldId id="347" r:id="rId44"/>
    <p:sldId id="348" r:id="rId45"/>
    <p:sldId id="349" r:id="rId46"/>
    <p:sldId id="352" r:id="rId47"/>
    <p:sldId id="426" r:id="rId48"/>
    <p:sldId id="377" r:id="rId49"/>
    <p:sldId id="350" r:id="rId50"/>
    <p:sldId id="351" r:id="rId5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3">
          <p15:clr>
            <a:srgbClr val="A4A3A4"/>
          </p15:clr>
        </p15:guide>
        <p15:guide id="2" pos="28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3FAEC"/>
    <a:srgbClr val="E3F3D1"/>
    <a:srgbClr val="0000FF"/>
    <a:srgbClr val="DA6CCD"/>
    <a:srgbClr val="1C1C1C"/>
    <a:srgbClr val="66FF33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85" autoAdjust="0"/>
    <p:restoredTop sz="92794" autoAdjust="0"/>
  </p:normalViewPr>
  <p:slideViewPr>
    <p:cSldViewPr>
      <p:cViewPr varScale="1">
        <p:scale>
          <a:sx n="105" d="100"/>
          <a:sy n="105" d="100"/>
        </p:scale>
        <p:origin x="216" y="90"/>
      </p:cViewPr>
      <p:guideLst>
        <p:guide orient="horz" pos="2113"/>
        <p:guide pos="28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7295CF-5A81-48B3-AB73-B42CA7463798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15AE6E73-CC6B-40E3-8251-E428C644B84A}">
      <dgm:prSet phldrT="[文本]"/>
      <dgm:spPr/>
      <dgm:t>
        <a:bodyPr/>
        <a:lstStyle/>
        <a:p>
          <a:r>
            <a:rPr lang="zh-CN" altLang="en-US" b="1" dirty="0"/>
            <a:t>简谐振动</a:t>
          </a:r>
        </a:p>
      </dgm:t>
    </dgm:pt>
    <dgm:pt modelId="{95110936-5C84-4B85-96E7-891728DFA2DE}" type="parTrans" cxnId="{516386AB-AA0C-45AF-B74C-4D6BD2F57B5F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374C9305-F6B3-4313-A825-C0A1E76A1A7B}" type="sibTrans" cxnId="{516386AB-AA0C-45AF-B74C-4D6BD2F57B5F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E005C4A4-AB3D-44EB-A5E2-2D66BB54CE44}">
      <dgm:prSet phldrT="[文本]"/>
      <dgm:spPr/>
      <dgm:t>
        <a:bodyPr/>
        <a:lstStyle/>
        <a:p>
          <a:r>
            <a:rPr lang="zh-CN" altLang="en-US" b="1" dirty="0" smtClean="0"/>
            <a:t>平面简谐波</a:t>
          </a:r>
          <a:endParaRPr lang="zh-CN" altLang="en-US" b="1" dirty="0"/>
        </a:p>
      </dgm:t>
    </dgm:pt>
    <dgm:pt modelId="{F968BD96-CBEB-4ABB-9720-81BB3E389965}" type="parTrans" cxnId="{F9B9DEED-F4FB-4A51-8CE5-233C62F5A81E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FA774F15-B984-4E4B-8FBD-F698D9F0AB0B}" type="sibTrans" cxnId="{F9B9DEED-F4FB-4A51-8CE5-233C62F5A81E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571D7D01-D6C2-4A62-ABF5-21CFFC6AD072}">
      <dgm:prSet phldrT="[文本]"/>
      <dgm:spPr/>
      <dgm:t>
        <a:bodyPr/>
        <a:lstStyle/>
        <a:p>
          <a:r>
            <a:rPr lang="zh-CN" altLang="en-US" b="1" dirty="0"/>
            <a:t>波的干涉</a:t>
          </a:r>
        </a:p>
      </dgm:t>
    </dgm:pt>
    <dgm:pt modelId="{3E8AFD53-3B58-46DD-B203-478C9F87729D}" type="parTrans" cxnId="{58FF8BE5-6B5E-4B87-9F83-D941FA3728BA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7761B415-0F6F-462C-87B5-3C9D77CAB6BA}" type="sibTrans" cxnId="{58FF8BE5-6B5E-4B87-9F83-D941FA3728BA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83A9BEFF-8B2E-445B-9CBE-7A1A2D525402}" type="pres">
      <dgm:prSet presAssocID="{FA7295CF-5A81-48B3-AB73-B42CA7463798}" presName="Name0" presStyleCnt="0">
        <dgm:presLayoutVars>
          <dgm:dir/>
          <dgm:resizeHandles val="exact"/>
        </dgm:presLayoutVars>
      </dgm:prSet>
      <dgm:spPr/>
    </dgm:pt>
    <dgm:pt modelId="{67ECA965-245A-460D-BA7B-8028DD7D787B}" type="pres">
      <dgm:prSet presAssocID="{15AE6E73-CC6B-40E3-8251-E428C644B84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778CE1-A29F-49BC-B0A1-DBDDD3322D58}" type="pres">
      <dgm:prSet presAssocID="{374C9305-F6B3-4313-A825-C0A1E76A1A7B}" presName="sibTrans" presStyleLbl="sibTrans2D1" presStyleIdx="0" presStyleCnt="2"/>
      <dgm:spPr/>
      <dgm:t>
        <a:bodyPr/>
        <a:lstStyle/>
        <a:p>
          <a:endParaRPr lang="en-US"/>
        </a:p>
      </dgm:t>
    </dgm:pt>
    <dgm:pt modelId="{25137E48-B657-4A98-AE04-CE316E0DC89D}" type="pres">
      <dgm:prSet presAssocID="{374C9305-F6B3-4313-A825-C0A1E76A1A7B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4B00C416-48CE-42B0-94AC-8CCF77D39669}" type="pres">
      <dgm:prSet presAssocID="{E005C4A4-AB3D-44EB-A5E2-2D66BB54CE44}" presName="node" presStyleLbl="node1" presStyleIdx="1" presStyleCnt="3" custScaleX="1313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D1AFBD-7C58-4D5C-9B44-EA57C821B27B}" type="pres">
      <dgm:prSet presAssocID="{FA774F15-B984-4E4B-8FBD-F698D9F0AB0B}" presName="sibTrans" presStyleLbl="sibTrans2D1" presStyleIdx="1" presStyleCnt="2"/>
      <dgm:spPr/>
      <dgm:t>
        <a:bodyPr/>
        <a:lstStyle/>
        <a:p>
          <a:endParaRPr lang="en-US"/>
        </a:p>
      </dgm:t>
    </dgm:pt>
    <dgm:pt modelId="{7A207A01-AE0A-4FF6-9B6E-A8B0BDC9B3C4}" type="pres">
      <dgm:prSet presAssocID="{FA774F15-B984-4E4B-8FBD-F698D9F0AB0B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84C49FEA-49B7-4C3F-AC74-91F02F13D8DD}" type="pres">
      <dgm:prSet presAssocID="{571D7D01-D6C2-4A62-ABF5-21CFFC6AD07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B9DEED-F4FB-4A51-8CE5-233C62F5A81E}" srcId="{FA7295CF-5A81-48B3-AB73-B42CA7463798}" destId="{E005C4A4-AB3D-44EB-A5E2-2D66BB54CE44}" srcOrd="1" destOrd="0" parTransId="{F968BD96-CBEB-4ABB-9720-81BB3E389965}" sibTransId="{FA774F15-B984-4E4B-8FBD-F698D9F0AB0B}"/>
    <dgm:cxn modelId="{BA90F828-70C7-4D1C-A13C-F1D71886240A}" type="presOf" srcId="{15AE6E73-CC6B-40E3-8251-E428C644B84A}" destId="{67ECA965-245A-460D-BA7B-8028DD7D787B}" srcOrd="0" destOrd="0" presId="urn:microsoft.com/office/officeart/2005/8/layout/process1"/>
    <dgm:cxn modelId="{58FF8BE5-6B5E-4B87-9F83-D941FA3728BA}" srcId="{FA7295CF-5A81-48B3-AB73-B42CA7463798}" destId="{571D7D01-D6C2-4A62-ABF5-21CFFC6AD072}" srcOrd="2" destOrd="0" parTransId="{3E8AFD53-3B58-46DD-B203-478C9F87729D}" sibTransId="{7761B415-0F6F-462C-87B5-3C9D77CAB6BA}"/>
    <dgm:cxn modelId="{E92BA134-8B05-4D65-843D-1BEAA5BB97A1}" type="presOf" srcId="{FA7295CF-5A81-48B3-AB73-B42CA7463798}" destId="{83A9BEFF-8B2E-445B-9CBE-7A1A2D525402}" srcOrd="0" destOrd="0" presId="urn:microsoft.com/office/officeart/2005/8/layout/process1"/>
    <dgm:cxn modelId="{E40E5BF9-4282-4EF3-B678-AC637D2E99A3}" type="presOf" srcId="{FA774F15-B984-4E4B-8FBD-F698D9F0AB0B}" destId="{7A207A01-AE0A-4FF6-9B6E-A8B0BDC9B3C4}" srcOrd="1" destOrd="0" presId="urn:microsoft.com/office/officeart/2005/8/layout/process1"/>
    <dgm:cxn modelId="{849A18FA-8B10-4F1D-8980-97D8DE3000AA}" type="presOf" srcId="{E005C4A4-AB3D-44EB-A5E2-2D66BB54CE44}" destId="{4B00C416-48CE-42B0-94AC-8CCF77D39669}" srcOrd="0" destOrd="0" presId="urn:microsoft.com/office/officeart/2005/8/layout/process1"/>
    <dgm:cxn modelId="{4BBA6175-FF34-4135-85AF-07D928CC55A3}" type="presOf" srcId="{571D7D01-D6C2-4A62-ABF5-21CFFC6AD072}" destId="{84C49FEA-49B7-4C3F-AC74-91F02F13D8DD}" srcOrd="0" destOrd="0" presId="urn:microsoft.com/office/officeart/2005/8/layout/process1"/>
    <dgm:cxn modelId="{D089AF4B-0004-4E77-B8D7-6A99636AE3D1}" type="presOf" srcId="{FA774F15-B984-4E4B-8FBD-F698D9F0AB0B}" destId="{0ED1AFBD-7C58-4D5C-9B44-EA57C821B27B}" srcOrd="0" destOrd="0" presId="urn:microsoft.com/office/officeart/2005/8/layout/process1"/>
    <dgm:cxn modelId="{2279BC46-E0AB-4A63-A67B-7596494B8E60}" type="presOf" srcId="{374C9305-F6B3-4313-A825-C0A1E76A1A7B}" destId="{8E778CE1-A29F-49BC-B0A1-DBDDD3322D58}" srcOrd="0" destOrd="0" presId="urn:microsoft.com/office/officeart/2005/8/layout/process1"/>
    <dgm:cxn modelId="{516386AB-AA0C-45AF-B74C-4D6BD2F57B5F}" srcId="{FA7295CF-5A81-48B3-AB73-B42CA7463798}" destId="{15AE6E73-CC6B-40E3-8251-E428C644B84A}" srcOrd="0" destOrd="0" parTransId="{95110936-5C84-4B85-96E7-891728DFA2DE}" sibTransId="{374C9305-F6B3-4313-A825-C0A1E76A1A7B}"/>
    <dgm:cxn modelId="{A3054C0C-75BB-42FD-BBDB-DB7A10DEE5B7}" type="presOf" srcId="{374C9305-F6B3-4313-A825-C0A1E76A1A7B}" destId="{25137E48-B657-4A98-AE04-CE316E0DC89D}" srcOrd="1" destOrd="0" presId="urn:microsoft.com/office/officeart/2005/8/layout/process1"/>
    <dgm:cxn modelId="{D2195D7B-CA57-4C7E-84B0-4E07E8B45266}" type="presParOf" srcId="{83A9BEFF-8B2E-445B-9CBE-7A1A2D525402}" destId="{67ECA965-245A-460D-BA7B-8028DD7D787B}" srcOrd="0" destOrd="0" presId="urn:microsoft.com/office/officeart/2005/8/layout/process1"/>
    <dgm:cxn modelId="{3E582F2C-5AF6-4208-837B-CB5F0668A5B8}" type="presParOf" srcId="{83A9BEFF-8B2E-445B-9CBE-7A1A2D525402}" destId="{8E778CE1-A29F-49BC-B0A1-DBDDD3322D58}" srcOrd="1" destOrd="0" presId="urn:microsoft.com/office/officeart/2005/8/layout/process1"/>
    <dgm:cxn modelId="{23C00EC8-E42D-4230-852E-C3F821234F35}" type="presParOf" srcId="{8E778CE1-A29F-49BC-B0A1-DBDDD3322D58}" destId="{25137E48-B657-4A98-AE04-CE316E0DC89D}" srcOrd="0" destOrd="0" presId="urn:microsoft.com/office/officeart/2005/8/layout/process1"/>
    <dgm:cxn modelId="{CD58BAA0-4D17-4C89-AA5E-96321BA37B46}" type="presParOf" srcId="{83A9BEFF-8B2E-445B-9CBE-7A1A2D525402}" destId="{4B00C416-48CE-42B0-94AC-8CCF77D39669}" srcOrd="2" destOrd="0" presId="urn:microsoft.com/office/officeart/2005/8/layout/process1"/>
    <dgm:cxn modelId="{A9348926-BB24-4C1D-A068-3F5F5007EDD9}" type="presParOf" srcId="{83A9BEFF-8B2E-445B-9CBE-7A1A2D525402}" destId="{0ED1AFBD-7C58-4D5C-9B44-EA57C821B27B}" srcOrd="3" destOrd="0" presId="urn:microsoft.com/office/officeart/2005/8/layout/process1"/>
    <dgm:cxn modelId="{CA8D0F48-8064-48A4-8E37-0AE84B336CA8}" type="presParOf" srcId="{0ED1AFBD-7C58-4D5C-9B44-EA57C821B27B}" destId="{7A207A01-AE0A-4FF6-9B6E-A8B0BDC9B3C4}" srcOrd="0" destOrd="0" presId="urn:microsoft.com/office/officeart/2005/8/layout/process1"/>
    <dgm:cxn modelId="{B2119709-E4B1-4D21-BB5A-097F2CA83951}" type="presParOf" srcId="{83A9BEFF-8B2E-445B-9CBE-7A1A2D525402}" destId="{84C49FEA-49B7-4C3F-AC74-91F02F13D8D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CA965-245A-460D-BA7B-8028DD7D787B}">
      <dsp:nvSpPr>
        <dsp:cNvPr id="0" name=""/>
        <dsp:cNvSpPr/>
      </dsp:nvSpPr>
      <dsp:spPr>
        <a:xfrm>
          <a:off x="2287" y="172794"/>
          <a:ext cx="1644264" cy="98655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1" kern="1200" dirty="0"/>
            <a:t>简谐振动</a:t>
          </a:r>
        </a:p>
      </dsp:txBody>
      <dsp:txXfrm>
        <a:off x="31182" y="201689"/>
        <a:ext cx="1586474" cy="928768"/>
      </dsp:txXfrm>
    </dsp:sp>
    <dsp:sp modelId="{8E778CE1-A29F-49BC-B0A1-DBDDD3322D58}">
      <dsp:nvSpPr>
        <dsp:cNvPr id="0" name=""/>
        <dsp:cNvSpPr/>
      </dsp:nvSpPr>
      <dsp:spPr>
        <a:xfrm>
          <a:off x="1810979" y="462185"/>
          <a:ext cx="348584" cy="40777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1" kern="1200">
            <a:solidFill>
              <a:schemeClr val="tx1"/>
            </a:solidFill>
          </a:endParaRPr>
        </a:p>
      </dsp:txBody>
      <dsp:txXfrm>
        <a:off x="1810979" y="543740"/>
        <a:ext cx="244009" cy="244667"/>
      </dsp:txXfrm>
    </dsp:sp>
    <dsp:sp modelId="{4B00C416-48CE-42B0-94AC-8CCF77D39669}">
      <dsp:nvSpPr>
        <dsp:cNvPr id="0" name=""/>
        <dsp:cNvSpPr/>
      </dsp:nvSpPr>
      <dsp:spPr>
        <a:xfrm>
          <a:off x="2304258" y="172794"/>
          <a:ext cx="2160234" cy="98655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1" kern="1200" dirty="0" smtClean="0"/>
            <a:t>平面简谐波</a:t>
          </a:r>
          <a:endParaRPr lang="zh-CN" altLang="en-US" sz="2600" b="1" kern="1200" dirty="0"/>
        </a:p>
      </dsp:txBody>
      <dsp:txXfrm>
        <a:off x="2333153" y="201689"/>
        <a:ext cx="2102444" cy="928768"/>
      </dsp:txXfrm>
    </dsp:sp>
    <dsp:sp modelId="{0ED1AFBD-7C58-4D5C-9B44-EA57C821B27B}">
      <dsp:nvSpPr>
        <dsp:cNvPr id="0" name=""/>
        <dsp:cNvSpPr/>
      </dsp:nvSpPr>
      <dsp:spPr>
        <a:xfrm>
          <a:off x="4628919" y="462185"/>
          <a:ext cx="348584" cy="40777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1" kern="1200">
            <a:solidFill>
              <a:schemeClr val="tx1"/>
            </a:solidFill>
          </a:endParaRPr>
        </a:p>
      </dsp:txBody>
      <dsp:txXfrm>
        <a:off x="4628919" y="543740"/>
        <a:ext cx="244009" cy="244667"/>
      </dsp:txXfrm>
    </dsp:sp>
    <dsp:sp modelId="{84C49FEA-49B7-4C3F-AC74-91F02F13D8DD}">
      <dsp:nvSpPr>
        <dsp:cNvPr id="0" name=""/>
        <dsp:cNvSpPr/>
      </dsp:nvSpPr>
      <dsp:spPr>
        <a:xfrm>
          <a:off x="5122199" y="172794"/>
          <a:ext cx="1644264" cy="98655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1" kern="1200" dirty="0"/>
            <a:t>波的干涉</a:t>
          </a:r>
        </a:p>
      </dsp:txBody>
      <dsp:txXfrm>
        <a:off x="5151094" y="201689"/>
        <a:ext cx="1586474" cy="9287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4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image" Target="../media/image63.wmf"/><Relationship Id="rId7" Type="http://schemas.openxmlformats.org/officeDocument/2006/relationships/image" Target="../media/image67.wmf"/><Relationship Id="rId12" Type="http://schemas.openxmlformats.org/officeDocument/2006/relationships/image" Target="../media/image72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6" Type="http://schemas.openxmlformats.org/officeDocument/2006/relationships/image" Target="../media/image66.wmf"/><Relationship Id="rId11" Type="http://schemas.openxmlformats.org/officeDocument/2006/relationships/image" Target="../media/image71.wmf"/><Relationship Id="rId5" Type="http://schemas.openxmlformats.org/officeDocument/2006/relationships/image" Target="../media/image65.wmf"/><Relationship Id="rId10" Type="http://schemas.openxmlformats.org/officeDocument/2006/relationships/image" Target="../media/image70.wmf"/><Relationship Id="rId4" Type="http://schemas.openxmlformats.org/officeDocument/2006/relationships/image" Target="../media/image64.wmf"/><Relationship Id="rId9" Type="http://schemas.openxmlformats.org/officeDocument/2006/relationships/image" Target="../media/image6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image" Target="../media/image89.wmf"/><Relationship Id="rId3" Type="http://schemas.openxmlformats.org/officeDocument/2006/relationships/image" Target="../media/image79.wmf"/><Relationship Id="rId7" Type="http://schemas.openxmlformats.org/officeDocument/2006/relationships/image" Target="../media/image83.wmf"/><Relationship Id="rId12" Type="http://schemas.openxmlformats.org/officeDocument/2006/relationships/image" Target="../media/image88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6" Type="http://schemas.openxmlformats.org/officeDocument/2006/relationships/image" Target="../media/image82.wmf"/><Relationship Id="rId11" Type="http://schemas.openxmlformats.org/officeDocument/2006/relationships/image" Target="../media/image87.wmf"/><Relationship Id="rId5" Type="http://schemas.openxmlformats.org/officeDocument/2006/relationships/image" Target="../media/image81.wmf"/><Relationship Id="rId10" Type="http://schemas.openxmlformats.org/officeDocument/2006/relationships/image" Target="../media/image86.wmf"/><Relationship Id="rId4" Type="http://schemas.openxmlformats.org/officeDocument/2006/relationships/image" Target="../media/image80.wmf"/><Relationship Id="rId9" Type="http://schemas.openxmlformats.org/officeDocument/2006/relationships/image" Target="../media/image85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13" Type="http://schemas.openxmlformats.org/officeDocument/2006/relationships/image" Target="../media/image102.wmf"/><Relationship Id="rId3" Type="http://schemas.openxmlformats.org/officeDocument/2006/relationships/image" Target="../media/image92.wmf"/><Relationship Id="rId7" Type="http://schemas.openxmlformats.org/officeDocument/2006/relationships/image" Target="../media/image96.wmf"/><Relationship Id="rId12" Type="http://schemas.openxmlformats.org/officeDocument/2006/relationships/image" Target="../media/image101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Relationship Id="rId6" Type="http://schemas.openxmlformats.org/officeDocument/2006/relationships/image" Target="../media/image95.wmf"/><Relationship Id="rId11" Type="http://schemas.openxmlformats.org/officeDocument/2006/relationships/image" Target="../media/image100.wmf"/><Relationship Id="rId5" Type="http://schemas.openxmlformats.org/officeDocument/2006/relationships/image" Target="../media/image94.wmf"/><Relationship Id="rId10" Type="http://schemas.openxmlformats.org/officeDocument/2006/relationships/image" Target="../media/image99.wmf"/><Relationship Id="rId4" Type="http://schemas.openxmlformats.org/officeDocument/2006/relationships/image" Target="../media/image93.wmf"/><Relationship Id="rId9" Type="http://schemas.openxmlformats.org/officeDocument/2006/relationships/image" Target="../media/image98.wmf"/><Relationship Id="rId14" Type="http://schemas.openxmlformats.org/officeDocument/2006/relationships/image" Target="../media/image10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7" Type="http://schemas.openxmlformats.org/officeDocument/2006/relationships/image" Target="../media/image110.wmf"/><Relationship Id="rId2" Type="http://schemas.openxmlformats.org/officeDocument/2006/relationships/image" Target="../media/image105.wmf"/><Relationship Id="rId1" Type="http://schemas.openxmlformats.org/officeDocument/2006/relationships/image" Target="../media/image104.png"/><Relationship Id="rId6" Type="http://schemas.openxmlformats.org/officeDocument/2006/relationships/image" Target="../media/image109.wmf"/><Relationship Id="rId5" Type="http://schemas.openxmlformats.org/officeDocument/2006/relationships/image" Target="../media/image108.wmf"/><Relationship Id="rId4" Type="http://schemas.openxmlformats.org/officeDocument/2006/relationships/image" Target="../media/image107.png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13" Type="http://schemas.openxmlformats.org/officeDocument/2006/relationships/image" Target="../media/image125.wmf"/><Relationship Id="rId3" Type="http://schemas.openxmlformats.org/officeDocument/2006/relationships/image" Target="../media/image115.wmf"/><Relationship Id="rId7" Type="http://schemas.openxmlformats.org/officeDocument/2006/relationships/image" Target="../media/image119.wmf"/><Relationship Id="rId12" Type="http://schemas.openxmlformats.org/officeDocument/2006/relationships/image" Target="../media/image124.wmf"/><Relationship Id="rId2" Type="http://schemas.openxmlformats.org/officeDocument/2006/relationships/image" Target="../media/image114.wmf"/><Relationship Id="rId16" Type="http://schemas.openxmlformats.org/officeDocument/2006/relationships/image" Target="../media/image128.wmf"/><Relationship Id="rId1" Type="http://schemas.openxmlformats.org/officeDocument/2006/relationships/image" Target="../media/image113.wmf"/><Relationship Id="rId6" Type="http://schemas.openxmlformats.org/officeDocument/2006/relationships/image" Target="../media/image118.wmf"/><Relationship Id="rId11" Type="http://schemas.openxmlformats.org/officeDocument/2006/relationships/image" Target="../media/image123.wmf"/><Relationship Id="rId5" Type="http://schemas.openxmlformats.org/officeDocument/2006/relationships/image" Target="../media/image117.wmf"/><Relationship Id="rId15" Type="http://schemas.openxmlformats.org/officeDocument/2006/relationships/image" Target="../media/image127.wmf"/><Relationship Id="rId10" Type="http://schemas.openxmlformats.org/officeDocument/2006/relationships/image" Target="../media/image122.wmf"/><Relationship Id="rId4" Type="http://schemas.openxmlformats.org/officeDocument/2006/relationships/image" Target="../media/image116.wmf"/><Relationship Id="rId9" Type="http://schemas.openxmlformats.org/officeDocument/2006/relationships/image" Target="../media/image121.wmf"/><Relationship Id="rId14" Type="http://schemas.openxmlformats.org/officeDocument/2006/relationships/image" Target="../media/image12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7" Type="http://schemas.openxmlformats.org/officeDocument/2006/relationships/image" Target="../media/image135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Relationship Id="rId6" Type="http://schemas.openxmlformats.org/officeDocument/2006/relationships/image" Target="../media/image134.wmf"/><Relationship Id="rId5" Type="http://schemas.openxmlformats.org/officeDocument/2006/relationships/image" Target="../media/image133.wmf"/><Relationship Id="rId4" Type="http://schemas.openxmlformats.org/officeDocument/2006/relationships/image" Target="../media/image132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wmf"/><Relationship Id="rId13" Type="http://schemas.openxmlformats.org/officeDocument/2006/relationships/image" Target="../media/image149.wmf"/><Relationship Id="rId18" Type="http://schemas.openxmlformats.org/officeDocument/2006/relationships/image" Target="../media/image154.wmf"/><Relationship Id="rId3" Type="http://schemas.openxmlformats.org/officeDocument/2006/relationships/image" Target="../media/image139.wmf"/><Relationship Id="rId7" Type="http://schemas.openxmlformats.org/officeDocument/2006/relationships/image" Target="../media/image143.wmf"/><Relationship Id="rId12" Type="http://schemas.openxmlformats.org/officeDocument/2006/relationships/image" Target="../media/image148.wmf"/><Relationship Id="rId17" Type="http://schemas.openxmlformats.org/officeDocument/2006/relationships/image" Target="../media/image153.wmf"/><Relationship Id="rId2" Type="http://schemas.openxmlformats.org/officeDocument/2006/relationships/image" Target="../media/image138.wmf"/><Relationship Id="rId16" Type="http://schemas.openxmlformats.org/officeDocument/2006/relationships/image" Target="../media/image152.wmf"/><Relationship Id="rId1" Type="http://schemas.openxmlformats.org/officeDocument/2006/relationships/image" Target="../media/image137.wmf"/><Relationship Id="rId6" Type="http://schemas.openxmlformats.org/officeDocument/2006/relationships/image" Target="../media/image142.wmf"/><Relationship Id="rId11" Type="http://schemas.openxmlformats.org/officeDocument/2006/relationships/image" Target="../media/image147.wmf"/><Relationship Id="rId5" Type="http://schemas.openxmlformats.org/officeDocument/2006/relationships/image" Target="../media/image141.wmf"/><Relationship Id="rId15" Type="http://schemas.openxmlformats.org/officeDocument/2006/relationships/image" Target="../media/image151.wmf"/><Relationship Id="rId10" Type="http://schemas.openxmlformats.org/officeDocument/2006/relationships/image" Target="../media/image146.wmf"/><Relationship Id="rId19" Type="http://schemas.openxmlformats.org/officeDocument/2006/relationships/image" Target="../media/image116.wmf"/><Relationship Id="rId4" Type="http://schemas.openxmlformats.org/officeDocument/2006/relationships/image" Target="../media/image140.wmf"/><Relationship Id="rId9" Type="http://schemas.openxmlformats.org/officeDocument/2006/relationships/image" Target="../media/image145.wmf"/><Relationship Id="rId14" Type="http://schemas.openxmlformats.org/officeDocument/2006/relationships/image" Target="../media/image150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157.wmf"/><Relationship Id="rId7" Type="http://schemas.openxmlformats.org/officeDocument/2006/relationships/image" Target="../media/image53.wmf"/><Relationship Id="rId2" Type="http://schemas.openxmlformats.org/officeDocument/2006/relationships/image" Target="../media/image156.wmf"/><Relationship Id="rId1" Type="http://schemas.openxmlformats.org/officeDocument/2006/relationships/image" Target="../media/image155.wmf"/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15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3" Type="http://schemas.openxmlformats.org/officeDocument/2006/relationships/image" Target="../media/image75.png"/><Relationship Id="rId7" Type="http://schemas.openxmlformats.org/officeDocument/2006/relationships/image" Target="../media/image94.wmf"/><Relationship Id="rId2" Type="http://schemas.openxmlformats.org/officeDocument/2006/relationships/image" Target="../media/image74.png"/><Relationship Id="rId1" Type="http://schemas.openxmlformats.org/officeDocument/2006/relationships/image" Target="../media/image159.wmf"/><Relationship Id="rId6" Type="http://schemas.openxmlformats.org/officeDocument/2006/relationships/image" Target="../media/image91.wmf"/><Relationship Id="rId5" Type="http://schemas.openxmlformats.org/officeDocument/2006/relationships/image" Target="../media/image82.wmf"/><Relationship Id="rId4" Type="http://schemas.openxmlformats.org/officeDocument/2006/relationships/image" Target="../media/image79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image" Target="../media/image104.png"/><Relationship Id="rId5" Type="http://schemas.openxmlformats.org/officeDocument/2006/relationships/image" Target="../media/image109.wmf"/><Relationship Id="rId4" Type="http://schemas.openxmlformats.org/officeDocument/2006/relationships/image" Target="../media/image108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wmf"/><Relationship Id="rId13" Type="http://schemas.openxmlformats.org/officeDocument/2006/relationships/image" Target="../media/image174.wmf"/><Relationship Id="rId3" Type="http://schemas.openxmlformats.org/officeDocument/2006/relationships/image" Target="../media/image164.wmf"/><Relationship Id="rId7" Type="http://schemas.openxmlformats.org/officeDocument/2006/relationships/image" Target="../media/image168.wmf"/><Relationship Id="rId12" Type="http://schemas.openxmlformats.org/officeDocument/2006/relationships/image" Target="../media/image173.wmf"/><Relationship Id="rId2" Type="http://schemas.openxmlformats.org/officeDocument/2006/relationships/image" Target="../media/image116.wmf"/><Relationship Id="rId1" Type="http://schemas.openxmlformats.org/officeDocument/2006/relationships/image" Target="../media/image163.wmf"/><Relationship Id="rId6" Type="http://schemas.openxmlformats.org/officeDocument/2006/relationships/image" Target="../media/image167.wmf"/><Relationship Id="rId11" Type="http://schemas.openxmlformats.org/officeDocument/2006/relationships/image" Target="../media/image172.wmf"/><Relationship Id="rId5" Type="http://schemas.openxmlformats.org/officeDocument/2006/relationships/image" Target="../media/image166.wmf"/><Relationship Id="rId10" Type="http://schemas.openxmlformats.org/officeDocument/2006/relationships/image" Target="../media/image171.wmf"/><Relationship Id="rId4" Type="http://schemas.openxmlformats.org/officeDocument/2006/relationships/image" Target="../media/image165.wmf"/><Relationship Id="rId9" Type="http://schemas.openxmlformats.org/officeDocument/2006/relationships/image" Target="../media/image170.wmf"/><Relationship Id="rId14" Type="http://schemas.openxmlformats.org/officeDocument/2006/relationships/image" Target="../media/image175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13" Type="http://schemas.openxmlformats.org/officeDocument/2006/relationships/image" Target="../media/image168.wmf"/><Relationship Id="rId3" Type="http://schemas.openxmlformats.org/officeDocument/2006/relationships/image" Target="../media/image178.wmf"/><Relationship Id="rId7" Type="http://schemas.openxmlformats.org/officeDocument/2006/relationships/image" Target="../media/image182.wmf"/><Relationship Id="rId12" Type="http://schemas.openxmlformats.org/officeDocument/2006/relationships/image" Target="../media/image167.wmf"/><Relationship Id="rId17" Type="http://schemas.openxmlformats.org/officeDocument/2006/relationships/image" Target="../media/image175.wmf"/><Relationship Id="rId2" Type="http://schemas.openxmlformats.org/officeDocument/2006/relationships/image" Target="../media/image177.wmf"/><Relationship Id="rId16" Type="http://schemas.openxmlformats.org/officeDocument/2006/relationships/image" Target="../media/image174.wmf"/><Relationship Id="rId1" Type="http://schemas.openxmlformats.org/officeDocument/2006/relationships/image" Target="../media/image176.wmf"/><Relationship Id="rId6" Type="http://schemas.openxmlformats.org/officeDocument/2006/relationships/image" Target="../media/image181.wmf"/><Relationship Id="rId11" Type="http://schemas.openxmlformats.org/officeDocument/2006/relationships/image" Target="../media/image166.wmf"/><Relationship Id="rId5" Type="http://schemas.openxmlformats.org/officeDocument/2006/relationships/image" Target="../media/image180.wmf"/><Relationship Id="rId15" Type="http://schemas.openxmlformats.org/officeDocument/2006/relationships/image" Target="../media/image170.wmf"/><Relationship Id="rId10" Type="http://schemas.openxmlformats.org/officeDocument/2006/relationships/image" Target="../media/image165.wmf"/><Relationship Id="rId4" Type="http://schemas.openxmlformats.org/officeDocument/2006/relationships/image" Target="../media/image179.wmf"/><Relationship Id="rId9" Type="http://schemas.openxmlformats.org/officeDocument/2006/relationships/image" Target="../media/image164.wmf"/><Relationship Id="rId14" Type="http://schemas.openxmlformats.org/officeDocument/2006/relationships/image" Target="../media/image169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wmf"/><Relationship Id="rId13" Type="http://schemas.openxmlformats.org/officeDocument/2006/relationships/image" Target="../media/image164.wmf"/><Relationship Id="rId18" Type="http://schemas.openxmlformats.org/officeDocument/2006/relationships/image" Target="../media/image169.wmf"/><Relationship Id="rId3" Type="http://schemas.openxmlformats.org/officeDocument/2006/relationships/image" Target="../media/image185.wmf"/><Relationship Id="rId21" Type="http://schemas.openxmlformats.org/officeDocument/2006/relationships/image" Target="../media/image175.wmf"/><Relationship Id="rId7" Type="http://schemas.openxmlformats.org/officeDocument/2006/relationships/image" Target="../media/image189.wmf"/><Relationship Id="rId12" Type="http://schemas.openxmlformats.org/officeDocument/2006/relationships/image" Target="../media/image116.wmf"/><Relationship Id="rId17" Type="http://schemas.openxmlformats.org/officeDocument/2006/relationships/image" Target="../media/image168.wmf"/><Relationship Id="rId2" Type="http://schemas.openxmlformats.org/officeDocument/2006/relationships/image" Target="../media/image184.wmf"/><Relationship Id="rId16" Type="http://schemas.openxmlformats.org/officeDocument/2006/relationships/image" Target="../media/image167.wmf"/><Relationship Id="rId20" Type="http://schemas.openxmlformats.org/officeDocument/2006/relationships/image" Target="../media/image174.wmf"/><Relationship Id="rId1" Type="http://schemas.openxmlformats.org/officeDocument/2006/relationships/image" Target="../media/image183.wmf"/><Relationship Id="rId6" Type="http://schemas.openxmlformats.org/officeDocument/2006/relationships/image" Target="../media/image188.wmf"/><Relationship Id="rId11" Type="http://schemas.openxmlformats.org/officeDocument/2006/relationships/image" Target="../media/image55.wmf"/><Relationship Id="rId5" Type="http://schemas.openxmlformats.org/officeDocument/2006/relationships/image" Target="../media/image187.wmf"/><Relationship Id="rId15" Type="http://schemas.openxmlformats.org/officeDocument/2006/relationships/image" Target="../media/image166.wmf"/><Relationship Id="rId10" Type="http://schemas.openxmlformats.org/officeDocument/2006/relationships/image" Target="../media/image192.wmf"/><Relationship Id="rId19" Type="http://schemas.openxmlformats.org/officeDocument/2006/relationships/image" Target="../media/image170.wmf"/><Relationship Id="rId4" Type="http://schemas.openxmlformats.org/officeDocument/2006/relationships/image" Target="../media/image186.wmf"/><Relationship Id="rId9" Type="http://schemas.openxmlformats.org/officeDocument/2006/relationships/image" Target="../media/image191.wmf"/><Relationship Id="rId14" Type="http://schemas.openxmlformats.org/officeDocument/2006/relationships/image" Target="../media/image165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wmf"/><Relationship Id="rId3" Type="http://schemas.openxmlformats.org/officeDocument/2006/relationships/image" Target="../media/image194.wmf"/><Relationship Id="rId7" Type="http://schemas.openxmlformats.org/officeDocument/2006/relationships/image" Target="../media/image198.wmf"/><Relationship Id="rId2" Type="http://schemas.openxmlformats.org/officeDocument/2006/relationships/image" Target="../media/image193.wmf"/><Relationship Id="rId1" Type="http://schemas.openxmlformats.org/officeDocument/2006/relationships/image" Target="../media/image116.wmf"/><Relationship Id="rId6" Type="http://schemas.openxmlformats.org/officeDocument/2006/relationships/image" Target="../media/image197.wmf"/><Relationship Id="rId11" Type="http://schemas.openxmlformats.org/officeDocument/2006/relationships/image" Target="../media/image202.wmf"/><Relationship Id="rId5" Type="http://schemas.openxmlformats.org/officeDocument/2006/relationships/image" Target="../media/image196.wmf"/><Relationship Id="rId10" Type="http://schemas.openxmlformats.org/officeDocument/2006/relationships/image" Target="../media/image201.wmf"/><Relationship Id="rId4" Type="http://schemas.openxmlformats.org/officeDocument/2006/relationships/image" Target="../media/image195.wmf"/><Relationship Id="rId9" Type="http://schemas.openxmlformats.org/officeDocument/2006/relationships/image" Target="../media/image200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image" Target="../media/image215.wmf"/><Relationship Id="rId18" Type="http://schemas.openxmlformats.org/officeDocument/2006/relationships/image" Target="../media/image219.wmf"/><Relationship Id="rId26" Type="http://schemas.openxmlformats.org/officeDocument/2006/relationships/image" Target="../media/image227.wmf"/><Relationship Id="rId3" Type="http://schemas.openxmlformats.org/officeDocument/2006/relationships/image" Target="../media/image205.wmf"/><Relationship Id="rId21" Type="http://schemas.openxmlformats.org/officeDocument/2006/relationships/image" Target="../media/image222.wmf"/><Relationship Id="rId7" Type="http://schemas.openxmlformats.org/officeDocument/2006/relationships/image" Target="../media/image209.wmf"/><Relationship Id="rId12" Type="http://schemas.openxmlformats.org/officeDocument/2006/relationships/image" Target="../media/image214.wmf"/><Relationship Id="rId17" Type="http://schemas.openxmlformats.org/officeDocument/2006/relationships/image" Target="../media/image116.wmf"/><Relationship Id="rId25" Type="http://schemas.openxmlformats.org/officeDocument/2006/relationships/image" Target="../media/image226.wmf"/><Relationship Id="rId2" Type="http://schemas.openxmlformats.org/officeDocument/2006/relationships/image" Target="../media/image204.wmf"/><Relationship Id="rId16" Type="http://schemas.openxmlformats.org/officeDocument/2006/relationships/image" Target="../media/image218.wmf"/><Relationship Id="rId20" Type="http://schemas.openxmlformats.org/officeDocument/2006/relationships/image" Target="../media/image221.wmf"/><Relationship Id="rId1" Type="http://schemas.openxmlformats.org/officeDocument/2006/relationships/image" Target="../media/image203.wmf"/><Relationship Id="rId6" Type="http://schemas.openxmlformats.org/officeDocument/2006/relationships/image" Target="../media/image208.wmf"/><Relationship Id="rId11" Type="http://schemas.openxmlformats.org/officeDocument/2006/relationships/image" Target="../media/image213.wmf"/><Relationship Id="rId24" Type="http://schemas.openxmlformats.org/officeDocument/2006/relationships/image" Target="../media/image225.wmf"/><Relationship Id="rId5" Type="http://schemas.openxmlformats.org/officeDocument/2006/relationships/image" Target="../media/image207.wmf"/><Relationship Id="rId15" Type="http://schemas.openxmlformats.org/officeDocument/2006/relationships/image" Target="../media/image217.wmf"/><Relationship Id="rId23" Type="http://schemas.openxmlformats.org/officeDocument/2006/relationships/image" Target="../media/image224.wmf"/><Relationship Id="rId28" Type="http://schemas.openxmlformats.org/officeDocument/2006/relationships/image" Target="../media/image229.wmf"/><Relationship Id="rId10" Type="http://schemas.openxmlformats.org/officeDocument/2006/relationships/image" Target="../media/image212.wmf"/><Relationship Id="rId19" Type="http://schemas.openxmlformats.org/officeDocument/2006/relationships/image" Target="../media/image220.wmf"/><Relationship Id="rId4" Type="http://schemas.openxmlformats.org/officeDocument/2006/relationships/image" Target="../media/image206.wmf"/><Relationship Id="rId9" Type="http://schemas.openxmlformats.org/officeDocument/2006/relationships/image" Target="../media/image211.wmf"/><Relationship Id="rId14" Type="http://schemas.openxmlformats.org/officeDocument/2006/relationships/image" Target="../media/image216.wmf"/><Relationship Id="rId22" Type="http://schemas.openxmlformats.org/officeDocument/2006/relationships/image" Target="../media/image223.wmf"/><Relationship Id="rId27" Type="http://schemas.openxmlformats.org/officeDocument/2006/relationships/image" Target="../media/image228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wmf"/><Relationship Id="rId13" Type="http://schemas.openxmlformats.org/officeDocument/2006/relationships/image" Target="../media/image241.wmf"/><Relationship Id="rId3" Type="http://schemas.openxmlformats.org/officeDocument/2006/relationships/image" Target="../media/image232.wmf"/><Relationship Id="rId7" Type="http://schemas.openxmlformats.org/officeDocument/2006/relationships/image" Target="../media/image116.wmf"/><Relationship Id="rId12" Type="http://schemas.openxmlformats.org/officeDocument/2006/relationships/image" Target="../media/image240.wmf"/><Relationship Id="rId2" Type="http://schemas.openxmlformats.org/officeDocument/2006/relationships/image" Target="../media/image231.wmf"/><Relationship Id="rId1" Type="http://schemas.openxmlformats.org/officeDocument/2006/relationships/image" Target="../media/image230.wmf"/><Relationship Id="rId6" Type="http://schemas.openxmlformats.org/officeDocument/2006/relationships/image" Target="../media/image235.wmf"/><Relationship Id="rId11" Type="http://schemas.openxmlformats.org/officeDocument/2006/relationships/image" Target="../media/image239.wmf"/><Relationship Id="rId5" Type="http://schemas.openxmlformats.org/officeDocument/2006/relationships/image" Target="../media/image234.wmf"/><Relationship Id="rId10" Type="http://schemas.openxmlformats.org/officeDocument/2006/relationships/image" Target="../media/image238.wmf"/><Relationship Id="rId4" Type="http://schemas.openxmlformats.org/officeDocument/2006/relationships/image" Target="../media/image233.wmf"/><Relationship Id="rId9" Type="http://schemas.openxmlformats.org/officeDocument/2006/relationships/image" Target="../media/image237.wmf"/><Relationship Id="rId14" Type="http://schemas.openxmlformats.org/officeDocument/2006/relationships/image" Target="../media/image242.w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wmf"/><Relationship Id="rId13" Type="http://schemas.openxmlformats.org/officeDocument/2006/relationships/image" Target="../media/image246.wmf"/><Relationship Id="rId3" Type="http://schemas.openxmlformats.org/officeDocument/2006/relationships/image" Target="../media/image116.wmf"/><Relationship Id="rId7" Type="http://schemas.openxmlformats.org/officeDocument/2006/relationships/image" Target="../media/image239.wmf"/><Relationship Id="rId12" Type="http://schemas.openxmlformats.org/officeDocument/2006/relationships/image" Target="../media/image245.wmf"/><Relationship Id="rId17" Type="http://schemas.openxmlformats.org/officeDocument/2006/relationships/image" Target="../media/image250.wmf"/><Relationship Id="rId2" Type="http://schemas.openxmlformats.org/officeDocument/2006/relationships/image" Target="../media/image235.wmf"/><Relationship Id="rId16" Type="http://schemas.openxmlformats.org/officeDocument/2006/relationships/image" Target="../media/image249.wmf"/><Relationship Id="rId1" Type="http://schemas.openxmlformats.org/officeDocument/2006/relationships/image" Target="../media/image243.wmf"/><Relationship Id="rId6" Type="http://schemas.openxmlformats.org/officeDocument/2006/relationships/image" Target="../media/image238.wmf"/><Relationship Id="rId11" Type="http://schemas.openxmlformats.org/officeDocument/2006/relationships/image" Target="../media/image244.wmf"/><Relationship Id="rId5" Type="http://schemas.openxmlformats.org/officeDocument/2006/relationships/image" Target="../media/image237.wmf"/><Relationship Id="rId15" Type="http://schemas.openxmlformats.org/officeDocument/2006/relationships/image" Target="../media/image248.wmf"/><Relationship Id="rId10" Type="http://schemas.openxmlformats.org/officeDocument/2006/relationships/image" Target="../media/image242.wmf"/><Relationship Id="rId4" Type="http://schemas.openxmlformats.org/officeDocument/2006/relationships/image" Target="../media/image236.wmf"/><Relationship Id="rId9" Type="http://schemas.openxmlformats.org/officeDocument/2006/relationships/image" Target="../media/image241.wmf"/><Relationship Id="rId14" Type="http://schemas.openxmlformats.org/officeDocument/2006/relationships/image" Target="../media/image247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wmf"/><Relationship Id="rId2" Type="http://schemas.openxmlformats.org/officeDocument/2006/relationships/image" Target="../media/image252.wmf"/><Relationship Id="rId1" Type="http://schemas.openxmlformats.org/officeDocument/2006/relationships/image" Target="../media/image251.wmf"/><Relationship Id="rId5" Type="http://schemas.openxmlformats.org/officeDocument/2006/relationships/image" Target="../media/image255.wmf"/><Relationship Id="rId4" Type="http://schemas.openxmlformats.org/officeDocument/2006/relationships/image" Target="../media/image25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wmf"/><Relationship Id="rId2" Type="http://schemas.openxmlformats.org/officeDocument/2006/relationships/image" Target="../media/image259.wmf"/><Relationship Id="rId1" Type="http://schemas.openxmlformats.org/officeDocument/2006/relationships/image" Target="../media/image258.wmf"/><Relationship Id="rId6" Type="http://schemas.openxmlformats.org/officeDocument/2006/relationships/image" Target="../media/image263.wmf"/><Relationship Id="rId5" Type="http://schemas.openxmlformats.org/officeDocument/2006/relationships/image" Target="../media/image262.wmf"/><Relationship Id="rId4" Type="http://schemas.openxmlformats.org/officeDocument/2006/relationships/image" Target="../media/image261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wmf"/><Relationship Id="rId1" Type="http://schemas.openxmlformats.org/officeDocument/2006/relationships/image" Target="../media/image268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wmf"/><Relationship Id="rId2" Type="http://schemas.openxmlformats.org/officeDocument/2006/relationships/image" Target="../media/image272.wmf"/><Relationship Id="rId1" Type="http://schemas.openxmlformats.org/officeDocument/2006/relationships/image" Target="../media/image271.wmf"/><Relationship Id="rId6" Type="http://schemas.openxmlformats.org/officeDocument/2006/relationships/image" Target="../media/image276.wmf"/><Relationship Id="rId5" Type="http://schemas.openxmlformats.org/officeDocument/2006/relationships/image" Target="../media/image275.wmf"/><Relationship Id="rId4" Type="http://schemas.openxmlformats.org/officeDocument/2006/relationships/image" Target="../media/image274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wmf"/><Relationship Id="rId2" Type="http://schemas.openxmlformats.org/officeDocument/2006/relationships/image" Target="../media/image281.wmf"/><Relationship Id="rId1" Type="http://schemas.openxmlformats.org/officeDocument/2006/relationships/image" Target="../media/image280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wmf"/><Relationship Id="rId7" Type="http://schemas.openxmlformats.org/officeDocument/2006/relationships/image" Target="../media/image301.wmf"/><Relationship Id="rId2" Type="http://schemas.openxmlformats.org/officeDocument/2006/relationships/image" Target="../media/image296.wmf"/><Relationship Id="rId1" Type="http://schemas.openxmlformats.org/officeDocument/2006/relationships/image" Target="../media/image295.wmf"/><Relationship Id="rId6" Type="http://schemas.openxmlformats.org/officeDocument/2006/relationships/image" Target="../media/image300.wmf"/><Relationship Id="rId5" Type="http://schemas.openxmlformats.org/officeDocument/2006/relationships/image" Target="../media/image299.wmf"/><Relationship Id="rId4" Type="http://schemas.openxmlformats.org/officeDocument/2006/relationships/image" Target="../media/image298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wmf"/><Relationship Id="rId13" Type="http://schemas.openxmlformats.org/officeDocument/2006/relationships/image" Target="../media/image314.wmf"/><Relationship Id="rId3" Type="http://schemas.openxmlformats.org/officeDocument/2006/relationships/image" Target="../media/image304.wmf"/><Relationship Id="rId7" Type="http://schemas.openxmlformats.org/officeDocument/2006/relationships/image" Target="../media/image308.wmf"/><Relationship Id="rId12" Type="http://schemas.openxmlformats.org/officeDocument/2006/relationships/image" Target="../media/image313.wmf"/><Relationship Id="rId2" Type="http://schemas.openxmlformats.org/officeDocument/2006/relationships/image" Target="../media/image303.wmf"/><Relationship Id="rId1" Type="http://schemas.openxmlformats.org/officeDocument/2006/relationships/image" Target="../media/image302.wmf"/><Relationship Id="rId6" Type="http://schemas.openxmlformats.org/officeDocument/2006/relationships/image" Target="../media/image307.wmf"/><Relationship Id="rId11" Type="http://schemas.openxmlformats.org/officeDocument/2006/relationships/image" Target="../media/image312.wmf"/><Relationship Id="rId5" Type="http://schemas.openxmlformats.org/officeDocument/2006/relationships/image" Target="../media/image306.wmf"/><Relationship Id="rId15" Type="http://schemas.openxmlformats.org/officeDocument/2006/relationships/image" Target="../media/image316.wmf"/><Relationship Id="rId10" Type="http://schemas.openxmlformats.org/officeDocument/2006/relationships/image" Target="../media/image311.wmf"/><Relationship Id="rId4" Type="http://schemas.openxmlformats.org/officeDocument/2006/relationships/image" Target="../media/image305.wmf"/><Relationship Id="rId9" Type="http://schemas.openxmlformats.org/officeDocument/2006/relationships/image" Target="../media/image310.wmf"/><Relationship Id="rId14" Type="http://schemas.openxmlformats.org/officeDocument/2006/relationships/image" Target="../media/image315.w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wmf"/><Relationship Id="rId3" Type="http://schemas.openxmlformats.org/officeDocument/2006/relationships/image" Target="../media/image319.wmf"/><Relationship Id="rId7" Type="http://schemas.openxmlformats.org/officeDocument/2006/relationships/image" Target="../media/image312.wmf"/><Relationship Id="rId2" Type="http://schemas.openxmlformats.org/officeDocument/2006/relationships/image" Target="../media/image318.wmf"/><Relationship Id="rId1" Type="http://schemas.openxmlformats.org/officeDocument/2006/relationships/image" Target="../media/image317.wmf"/><Relationship Id="rId6" Type="http://schemas.openxmlformats.org/officeDocument/2006/relationships/image" Target="../media/image311.wmf"/><Relationship Id="rId5" Type="http://schemas.openxmlformats.org/officeDocument/2006/relationships/image" Target="../media/image310.wmf"/><Relationship Id="rId4" Type="http://schemas.openxmlformats.org/officeDocument/2006/relationships/image" Target="../media/image320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wmf"/><Relationship Id="rId2" Type="http://schemas.openxmlformats.org/officeDocument/2006/relationships/image" Target="../media/image310.wmf"/><Relationship Id="rId1" Type="http://schemas.openxmlformats.org/officeDocument/2006/relationships/image" Target="../media/image321.wmf"/><Relationship Id="rId5" Type="http://schemas.openxmlformats.org/officeDocument/2006/relationships/image" Target="../media/image314.wmf"/><Relationship Id="rId4" Type="http://schemas.openxmlformats.org/officeDocument/2006/relationships/image" Target="../media/image312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wmf"/><Relationship Id="rId2" Type="http://schemas.openxmlformats.org/officeDocument/2006/relationships/image" Target="../media/image329.wmf"/><Relationship Id="rId1" Type="http://schemas.openxmlformats.org/officeDocument/2006/relationships/image" Target="../media/image328.wmf"/><Relationship Id="rId5" Type="http://schemas.openxmlformats.org/officeDocument/2006/relationships/image" Target="../media/image55.wmf"/><Relationship Id="rId4" Type="http://schemas.openxmlformats.org/officeDocument/2006/relationships/image" Target="../media/image331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18.wmf"/><Relationship Id="rId7" Type="http://schemas.openxmlformats.org/officeDocument/2006/relationships/image" Target="../media/image22.wmf"/><Relationship Id="rId12" Type="http://schemas.openxmlformats.org/officeDocument/2006/relationships/image" Target="../media/image27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11" Type="http://schemas.openxmlformats.org/officeDocument/2006/relationships/image" Target="../media/image26.wmf"/><Relationship Id="rId5" Type="http://schemas.openxmlformats.org/officeDocument/2006/relationships/image" Target="../media/image20.wmf"/><Relationship Id="rId10" Type="http://schemas.openxmlformats.org/officeDocument/2006/relationships/image" Target="../media/image25.wmf"/><Relationship Id="rId4" Type="http://schemas.openxmlformats.org/officeDocument/2006/relationships/image" Target="../media/image19.wmf"/><Relationship Id="rId9" Type="http://schemas.openxmlformats.org/officeDocument/2006/relationships/image" Target="../media/image24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wmf"/><Relationship Id="rId7" Type="http://schemas.openxmlformats.org/officeDocument/2006/relationships/image" Target="../media/image339.wmf"/><Relationship Id="rId2" Type="http://schemas.openxmlformats.org/officeDocument/2006/relationships/image" Target="../media/image334.wmf"/><Relationship Id="rId1" Type="http://schemas.openxmlformats.org/officeDocument/2006/relationships/image" Target="../media/image333.wmf"/><Relationship Id="rId6" Type="http://schemas.openxmlformats.org/officeDocument/2006/relationships/image" Target="../media/image338.wmf"/><Relationship Id="rId5" Type="http://schemas.openxmlformats.org/officeDocument/2006/relationships/image" Target="../media/image337.wmf"/><Relationship Id="rId4" Type="http://schemas.openxmlformats.org/officeDocument/2006/relationships/image" Target="../media/image336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30.wmf"/><Relationship Id="rId7" Type="http://schemas.openxmlformats.org/officeDocument/2006/relationships/image" Target="../media/image33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4.wmf"/><Relationship Id="rId9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49.wmf"/><Relationship Id="rId7" Type="http://schemas.openxmlformats.org/officeDocument/2006/relationships/image" Target="../media/image53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Relationship Id="rId9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 b="0" baseline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Rectangle 3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b="0" baseline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8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Rectangle 5">
            <a:extLst>
              <a:ext uri="{FF2B5EF4-FFF2-40B4-BE49-F238E27FC236}"/>
            </a:extLst>
          </p:cNvPr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noProof="0"/>
              <a:t>单击此处编辑母版文本样式</a:t>
            </a:r>
          </a:p>
          <a:p>
            <a:pPr lvl="1"/>
            <a:r>
              <a:rPr lang="zh-CN" noProof="0"/>
              <a:t>第二级</a:t>
            </a:r>
          </a:p>
          <a:p>
            <a:pPr lvl="2"/>
            <a:r>
              <a:rPr lang="zh-CN" noProof="0"/>
              <a:t>第三级</a:t>
            </a:r>
          </a:p>
          <a:p>
            <a:pPr lvl="3"/>
            <a:r>
              <a:rPr lang="zh-CN" noProof="0"/>
              <a:t>第四级</a:t>
            </a:r>
          </a:p>
          <a:p>
            <a:pPr lvl="4"/>
            <a:r>
              <a:rPr lang="zh-CN" noProof="0"/>
              <a:t>第五级</a:t>
            </a:r>
          </a:p>
        </p:txBody>
      </p:sp>
      <p:sp>
        <p:nvSpPr>
          <p:cNvPr id="2054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 b="0" baseline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Rectangle 7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baseline="0"/>
            </a:lvl1pPr>
          </a:lstStyle>
          <a:p>
            <a:pPr>
              <a:defRPr/>
            </a:pPr>
            <a:fld id="{E3DFDC24-E4BE-478F-990E-2008C896E89C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827652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359E824-73B0-49C7-8AF0-17EE8758581D}" type="slidenum">
              <a:rPr lang="zh-CN" altLang="zh-CN" sz="1200" b="0" baseline="0" smtClean="0"/>
              <a:pPr/>
              <a:t>7</a:t>
            </a:fld>
            <a:endParaRPr lang="zh-CN" altLang="zh-CN" sz="1200" b="0" baseline="0" smtClean="0"/>
          </a:p>
        </p:txBody>
      </p:sp>
    </p:spTree>
    <p:extLst>
      <p:ext uri="{BB962C8B-B14F-4D97-AF65-F5344CB8AC3E}">
        <p14:creationId xmlns:p14="http://schemas.microsoft.com/office/powerpoint/2010/main" val="1353579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0BA8C9B-4EE0-44B6-B853-844B8C331EFA}" type="slidenum">
              <a:rPr lang="zh-CN" altLang="zh-CN" sz="1200" b="0" baseline="0" smtClean="0"/>
              <a:pPr/>
              <a:t>23</a:t>
            </a:fld>
            <a:endParaRPr lang="zh-CN" altLang="zh-CN" sz="1200" b="0" baseline="0" smtClean="0"/>
          </a:p>
        </p:txBody>
      </p:sp>
    </p:spTree>
    <p:extLst>
      <p:ext uri="{BB962C8B-B14F-4D97-AF65-F5344CB8AC3E}">
        <p14:creationId xmlns:p14="http://schemas.microsoft.com/office/powerpoint/2010/main" val="3888502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endParaRPr lang="zh-CN" altLang="en-US" smtClean="0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A03EFBF-6098-495E-A3F6-D036037C7D65}" type="slidenum">
              <a:rPr lang="zh-CN" altLang="zh-CN" sz="1200" b="0" baseline="0" smtClean="0"/>
              <a:pPr/>
              <a:t>24</a:t>
            </a:fld>
            <a:endParaRPr lang="zh-CN" altLang="zh-CN" sz="1200" b="0" baseline="0" smtClean="0"/>
          </a:p>
        </p:txBody>
      </p:sp>
    </p:spTree>
    <p:extLst>
      <p:ext uri="{BB962C8B-B14F-4D97-AF65-F5344CB8AC3E}">
        <p14:creationId xmlns:p14="http://schemas.microsoft.com/office/powerpoint/2010/main" val="2979482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7570CBE-7FD2-458A-88FE-AC3C48FAD601}" type="slidenum">
              <a:rPr lang="zh-CN" altLang="zh-CN" sz="1200" b="0" baseline="0" smtClean="0"/>
              <a:pPr/>
              <a:t>33</a:t>
            </a:fld>
            <a:endParaRPr lang="zh-CN" altLang="zh-CN" sz="1200" b="0" baseline="0" smtClean="0"/>
          </a:p>
        </p:txBody>
      </p:sp>
    </p:spTree>
    <p:extLst>
      <p:ext uri="{BB962C8B-B14F-4D97-AF65-F5344CB8AC3E}">
        <p14:creationId xmlns:p14="http://schemas.microsoft.com/office/powerpoint/2010/main" val="55156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2B66CD6-038A-428D-9F30-E7C5AF723746}" type="slidenum">
              <a:rPr lang="zh-CN" altLang="zh-CN" sz="1200" b="0" baseline="0" smtClean="0"/>
              <a:pPr/>
              <a:t>42</a:t>
            </a:fld>
            <a:endParaRPr lang="zh-CN" altLang="zh-CN" sz="1200" b="0" baseline="0" smtClean="0"/>
          </a:p>
        </p:txBody>
      </p:sp>
    </p:spTree>
    <p:extLst>
      <p:ext uri="{BB962C8B-B14F-4D97-AF65-F5344CB8AC3E}">
        <p14:creationId xmlns:p14="http://schemas.microsoft.com/office/powerpoint/2010/main" val="3790569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CDCF630-351F-465B-B0EB-3324B62F0E57}" type="slidenum">
              <a:rPr lang="zh-CN" altLang="zh-CN" sz="1200" b="0" baseline="0" smtClean="0"/>
              <a:pPr/>
              <a:t>43</a:t>
            </a:fld>
            <a:endParaRPr lang="zh-CN" altLang="zh-CN" sz="1200" b="0" baseline="0" smtClean="0"/>
          </a:p>
        </p:txBody>
      </p:sp>
    </p:spTree>
    <p:extLst>
      <p:ext uri="{BB962C8B-B14F-4D97-AF65-F5344CB8AC3E}">
        <p14:creationId xmlns:p14="http://schemas.microsoft.com/office/powerpoint/2010/main" val="770178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13849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1867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2743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36735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70479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90329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9148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84151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30191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13388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85072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037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70966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5979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image" Target="../media/image5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2q4y1j7Cc/?spm_id_from=333.337.search-card.all.click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39.bin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4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44.wmf"/><Relationship Id="rId4" Type="http://schemas.openxmlformats.org/officeDocument/2006/relationships/image" Target="../media/image41.w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46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13" Type="http://schemas.openxmlformats.org/officeDocument/2006/relationships/oleObject" Target="../embeddings/oleObject45.bin"/><Relationship Id="rId18" Type="http://schemas.openxmlformats.org/officeDocument/2006/relationships/image" Target="../media/image54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51.wmf"/><Relationship Id="rId17" Type="http://schemas.openxmlformats.org/officeDocument/2006/relationships/oleObject" Target="../embeddings/oleObject4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3.wmf"/><Relationship Id="rId20" Type="http://schemas.openxmlformats.org/officeDocument/2006/relationships/image" Target="../media/image55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10" Type="http://schemas.openxmlformats.org/officeDocument/2006/relationships/image" Target="../media/image50.wmf"/><Relationship Id="rId19" Type="http://schemas.openxmlformats.org/officeDocument/2006/relationships/oleObject" Target="../embeddings/oleObject48.bin"/><Relationship Id="rId4" Type="http://schemas.openxmlformats.org/officeDocument/2006/relationships/image" Target="../media/image47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52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6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53.bin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59.w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52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oleObject" Target="../embeddings/oleObject59.bin"/><Relationship Id="rId18" Type="http://schemas.openxmlformats.org/officeDocument/2006/relationships/image" Target="../media/image68.wmf"/><Relationship Id="rId26" Type="http://schemas.openxmlformats.org/officeDocument/2006/relationships/image" Target="../media/image72.wmf"/><Relationship Id="rId3" Type="http://schemas.openxmlformats.org/officeDocument/2006/relationships/oleObject" Target="../embeddings/oleObject54.bin"/><Relationship Id="rId21" Type="http://schemas.openxmlformats.org/officeDocument/2006/relationships/oleObject" Target="../embeddings/oleObject63.bin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65.wmf"/><Relationship Id="rId17" Type="http://schemas.openxmlformats.org/officeDocument/2006/relationships/oleObject" Target="../embeddings/oleObject61.bin"/><Relationship Id="rId25" Type="http://schemas.openxmlformats.org/officeDocument/2006/relationships/oleObject" Target="../embeddings/oleObject6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7.wmf"/><Relationship Id="rId20" Type="http://schemas.openxmlformats.org/officeDocument/2006/relationships/image" Target="../media/image69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2.wmf"/><Relationship Id="rId11" Type="http://schemas.openxmlformats.org/officeDocument/2006/relationships/oleObject" Target="../embeddings/oleObject58.bin"/><Relationship Id="rId24" Type="http://schemas.openxmlformats.org/officeDocument/2006/relationships/image" Target="../media/image71.wmf"/><Relationship Id="rId5" Type="http://schemas.openxmlformats.org/officeDocument/2006/relationships/oleObject" Target="../embeddings/oleObject55.bin"/><Relationship Id="rId15" Type="http://schemas.openxmlformats.org/officeDocument/2006/relationships/oleObject" Target="../embeddings/oleObject60.bin"/><Relationship Id="rId23" Type="http://schemas.openxmlformats.org/officeDocument/2006/relationships/oleObject" Target="../embeddings/oleObject64.bin"/><Relationship Id="rId10" Type="http://schemas.openxmlformats.org/officeDocument/2006/relationships/image" Target="../media/image64.wmf"/><Relationship Id="rId19" Type="http://schemas.openxmlformats.org/officeDocument/2006/relationships/oleObject" Target="../embeddings/oleObject62.bin"/><Relationship Id="rId4" Type="http://schemas.openxmlformats.org/officeDocument/2006/relationships/image" Target="../media/image61.wmf"/><Relationship Id="rId9" Type="http://schemas.openxmlformats.org/officeDocument/2006/relationships/oleObject" Target="../embeddings/oleObject57.bin"/><Relationship Id="rId14" Type="http://schemas.openxmlformats.org/officeDocument/2006/relationships/image" Target="../media/image66.wmf"/><Relationship Id="rId22" Type="http://schemas.openxmlformats.org/officeDocument/2006/relationships/image" Target="../media/image70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image" Target="../media/image76.gif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73.png"/><Relationship Id="rId4" Type="http://schemas.openxmlformats.org/officeDocument/2006/relationships/oleObject" Target="../embeddings/oleObject66.bin"/><Relationship Id="rId9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13" Type="http://schemas.openxmlformats.org/officeDocument/2006/relationships/oleObject" Target="../embeddings/oleObject74.bin"/><Relationship Id="rId18" Type="http://schemas.openxmlformats.org/officeDocument/2006/relationships/image" Target="../media/image84.wmf"/><Relationship Id="rId26" Type="http://schemas.openxmlformats.org/officeDocument/2006/relationships/image" Target="../media/image88.wmf"/><Relationship Id="rId3" Type="http://schemas.openxmlformats.org/officeDocument/2006/relationships/oleObject" Target="../embeddings/oleObject69.bin"/><Relationship Id="rId21" Type="http://schemas.openxmlformats.org/officeDocument/2006/relationships/oleObject" Target="../embeddings/oleObject78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81.wmf"/><Relationship Id="rId17" Type="http://schemas.openxmlformats.org/officeDocument/2006/relationships/oleObject" Target="../embeddings/oleObject76.bin"/><Relationship Id="rId25" Type="http://schemas.openxmlformats.org/officeDocument/2006/relationships/oleObject" Target="../embeddings/oleObject8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3.wmf"/><Relationship Id="rId20" Type="http://schemas.openxmlformats.org/officeDocument/2006/relationships/image" Target="../media/image85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8.wmf"/><Relationship Id="rId11" Type="http://schemas.openxmlformats.org/officeDocument/2006/relationships/oleObject" Target="../embeddings/oleObject73.bin"/><Relationship Id="rId24" Type="http://schemas.openxmlformats.org/officeDocument/2006/relationships/image" Target="../media/image87.wmf"/><Relationship Id="rId5" Type="http://schemas.openxmlformats.org/officeDocument/2006/relationships/oleObject" Target="../embeddings/oleObject70.bin"/><Relationship Id="rId15" Type="http://schemas.openxmlformats.org/officeDocument/2006/relationships/oleObject" Target="../embeddings/oleObject75.bin"/><Relationship Id="rId23" Type="http://schemas.openxmlformats.org/officeDocument/2006/relationships/oleObject" Target="../embeddings/oleObject79.bin"/><Relationship Id="rId28" Type="http://schemas.openxmlformats.org/officeDocument/2006/relationships/image" Target="../media/image89.wmf"/><Relationship Id="rId10" Type="http://schemas.openxmlformats.org/officeDocument/2006/relationships/image" Target="../media/image80.wmf"/><Relationship Id="rId19" Type="http://schemas.openxmlformats.org/officeDocument/2006/relationships/oleObject" Target="../embeddings/oleObject77.bin"/><Relationship Id="rId4" Type="http://schemas.openxmlformats.org/officeDocument/2006/relationships/image" Target="../media/image77.w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82.wmf"/><Relationship Id="rId22" Type="http://schemas.openxmlformats.org/officeDocument/2006/relationships/image" Target="../media/image86.wmf"/><Relationship Id="rId27" Type="http://schemas.openxmlformats.org/officeDocument/2006/relationships/oleObject" Target="../embeddings/oleObject81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13" Type="http://schemas.openxmlformats.org/officeDocument/2006/relationships/oleObject" Target="../embeddings/oleObject87.bin"/><Relationship Id="rId18" Type="http://schemas.openxmlformats.org/officeDocument/2006/relationships/oleObject" Target="../embeddings/oleObject89.bin"/><Relationship Id="rId26" Type="http://schemas.openxmlformats.org/officeDocument/2006/relationships/oleObject" Target="../embeddings/oleObject93.bin"/><Relationship Id="rId3" Type="http://schemas.openxmlformats.org/officeDocument/2006/relationships/oleObject" Target="../embeddings/oleObject82.bin"/><Relationship Id="rId21" Type="http://schemas.openxmlformats.org/officeDocument/2006/relationships/image" Target="../media/image98.wmf"/><Relationship Id="rId7" Type="http://schemas.openxmlformats.org/officeDocument/2006/relationships/oleObject" Target="../embeddings/oleObject84.bin"/><Relationship Id="rId12" Type="http://schemas.openxmlformats.org/officeDocument/2006/relationships/image" Target="../media/image94.wmf"/><Relationship Id="rId17" Type="http://schemas.openxmlformats.org/officeDocument/2006/relationships/image" Target="../media/image96.wmf"/><Relationship Id="rId25" Type="http://schemas.openxmlformats.org/officeDocument/2006/relationships/image" Target="../media/image100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8.bin"/><Relationship Id="rId20" Type="http://schemas.openxmlformats.org/officeDocument/2006/relationships/oleObject" Target="../embeddings/oleObject90.bin"/><Relationship Id="rId29" Type="http://schemas.openxmlformats.org/officeDocument/2006/relationships/image" Target="../media/image102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1.wmf"/><Relationship Id="rId11" Type="http://schemas.openxmlformats.org/officeDocument/2006/relationships/oleObject" Target="../embeddings/oleObject86.bin"/><Relationship Id="rId24" Type="http://schemas.openxmlformats.org/officeDocument/2006/relationships/oleObject" Target="../embeddings/oleObject92.bin"/><Relationship Id="rId32" Type="http://schemas.openxmlformats.org/officeDocument/2006/relationships/hyperlink" Target="https://www.bilibili.com/video/BV1xs411z7Hy?from=search&amp;seid=1643539350255954006" TargetMode="External"/><Relationship Id="rId5" Type="http://schemas.openxmlformats.org/officeDocument/2006/relationships/oleObject" Target="../embeddings/oleObject83.bin"/><Relationship Id="rId15" Type="http://schemas.openxmlformats.org/officeDocument/2006/relationships/image" Target="../media/image76.gif"/><Relationship Id="rId23" Type="http://schemas.openxmlformats.org/officeDocument/2006/relationships/image" Target="../media/image99.wmf"/><Relationship Id="rId28" Type="http://schemas.openxmlformats.org/officeDocument/2006/relationships/oleObject" Target="../embeddings/oleObject94.bin"/><Relationship Id="rId10" Type="http://schemas.openxmlformats.org/officeDocument/2006/relationships/image" Target="../media/image93.wmf"/><Relationship Id="rId19" Type="http://schemas.openxmlformats.org/officeDocument/2006/relationships/image" Target="../media/image97.wmf"/><Relationship Id="rId31" Type="http://schemas.openxmlformats.org/officeDocument/2006/relationships/image" Target="../media/image103.wmf"/><Relationship Id="rId4" Type="http://schemas.openxmlformats.org/officeDocument/2006/relationships/image" Target="../media/image90.wmf"/><Relationship Id="rId9" Type="http://schemas.openxmlformats.org/officeDocument/2006/relationships/oleObject" Target="../embeddings/oleObject85.bin"/><Relationship Id="rId14" Type="http://schemas.openxmlformats.org/officeDocument/2006/relationships/image" Target="../media/image95.wmf"/><Relationship Id="rId22" Type="http://schemas.openxmlformats.org/officeDocument/2006/relationships/oleObject" Target="../embeddings/oleObject91.bin"/><Relationship Id="rId27" Type="http://schemas.openxmlformats.org/officeDocument/2006/relationships/image" Target="../media/image101.wmf"/><Relationship Id="rId30" Type="http://schemas.openxmlformats.org/officeDocument/2006/relationships/oleObject" Target="../embeddings/oleObject95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13" Type="http://schemas.openxmlformats.org/officeDocument/2006/relationships/oleObject" Target="../embeddings/oleObject101.bin"/><Relationship Id="rId18" Type="http://schemas.openxmlformats.org/officeDocument/2006/relationships/image" Target="../media/image112.wmf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08.wmf"/><Relationship Id="rId17" Type="http://schemas.openxmlformats.org/officeDocument/2006/relationships/image" Target="../media/image110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02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05.wmf"/><Relationship Id="rId11" Type="http://schemas.openxmlformats.org/officeDocument/2006/relationships/oleObject" Target="../embeddings/oleObject100.bin"/><Relationship Id="rId5" Type="http://schemas.openxmlformats.org/officeDocument/2006/relationships/oleObject" Target="../embeddings/oleObject97.bin"/><Relationship Id="rId15" Type="http://schemas.openxmlformats.org/officeDocument/2006/relationships/image" Target="../media/image111.png"/><Relationship Id="rId10" Type="http://schemas.openxmlformats.org/officeDocument/2006/relationships/image" Target="../media/image107.png"/><Relationship Id="rId19" Type="http://schemas.openxmlformats.org/officeDocument/2006/relationships/image" Target="../media/image76.gif"/><Relationship Id="rId4" Type="http://schemas.openxmlformats.org/officeDocument/2006/relationships/image" Target="../media/image104.png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0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&#21160;&#30011;/&#21453;&#23556;&#29616;&#35937;.avi" TargetMode="External"/><Relationship Id="rId2" Type="http://schemas.openxmlformats.org/officeDocument/2006/relationships/hyperlink" Target="&#21160;&#30011;/&#25240;&#23556;&#29616;&#35937;.avi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08.bin"/><Relationship Id="rId18" Type="http://schemas.openxmlformats.org/officeDocument/2006/relationships/image" Target="../media/image120.wmf"/><Relationship Id="rId26" Type="http://schemas.openxmlformats.org/officeDocument/2006/relationships/oleObject" Target="../embeddings/oleObject114.bin"/><Relationship Id="rId3" Type="http://schemas.openxmlformats.org/officeDocument/2006/relationships/oleObject" Target="../embeddings/oleObject103.bin"/><Relationship Id="rId21" Type="http://schemas.openxmlformats.org/officeDocument/2006/relationships/oleObject" Target="../embeddings/oleObject112.bin"/><Relationship Id="rId34" Type="http://schemas.openxmlformats.org/officeDocument/2006/relationships/image" Target="../media/image127.wmf"/><Relationship Id="rId7" Type="http://schemas.openxmlformats.org/officeDocument/2006/relationships/oleObject" Target="../embeddings/oleObject105.bin"/><Relationship Id="rId12" Type="http://schemas.openxmlformats.org/officeDocument/2006/relationships/image" Target="../media/image117.wmf"/><Relationship Id="rId17" Type="http://schemas.openxmlformats.org/officeDocument/2006/relationships/oleObject" Target="../embeddings/oleObject110.bin"/><Relationship Id="rId25" Type="http://schemas.openxmlformats.org/officeDocument/2006/relationships/image" Target="../media/image111.png"/><Relationship Id="rId33" Type="http://schemas.openxmlformats.org/officeDocument/2006/relationships/oleObject" Target="../embeddings/oleObject11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9.wmf"/><Relationship Id="rId20" Type="http://schemas.openxmlformats.org/officeDocument/2006/relationships/image" Target="../media/image121.wmf"/><Relationship Id="rId29" Type="http://schemas.openxmlformats.org/officeDocument/2006/relationships/oleObject" Target="../embeddings/oleObject116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14.wmf"/><Relationship Id="rId11" Type="http://schemas.openxmlformats.org/officeDocument/2006/relationships/oleObject" Target="../embeddings/oleObject107.bin"/><Relationship Id="rId24" Type="http://schemas.openxmlformats.org/officeDocument/2006/relationships/image" Target="../media/image123.wmf"/><Relationship Id="rId32" Type="http://schemas.openxmlformats.org/officeDocument/2006/relationships/image" Target="../media/image126.wmf"/><Relationship Id="rId5" Type="http://schemas.openxmlformats.org/officeDocument/2006/relationships/oleObject" Target="../embeddings/oleObject104.bin"/><Relationship Id="rId15" Type="http://schemas.openxmlformats.org/officeDocument/2006/relationships/oleObject" Target="../embeddings/oleObject109.bin"/><Relationship Id="rId23" Type="http://schemas.openxmlformats.org/officeDocument/2006/relationships/oleObject" Target="../embeddings/oleObject113.bin"/><Relationship Id="rId28" Type="http://schemas.openxmlformats.org/officeDocument/2006/relationships/oleObject" Target="../embeddings/oleObject115.bin"/><Relationship Id="rId36" Type="http://schemas.openxmlformats.org/officeDocument/2006/relationships/image" Target="../media/image128.wmf"/><Relationship Id="rId10" Type="http://schemas.openxmlformats.org/officeDocument/2006/relationships/image" Target="../media/image116.wmf"/><Relationship Id="rId19" Type="http://schemas.openxmlformats.org/officeDocument/2006/relationships/oleObject" Target="../embeddings/oleObject111.bin"/><Relationship Id="rId31" Type="http://schemas.openxmlformats.org/officeDocument/2006/relationships/oleObject" Target="../embeddings/oleObject117.bin"/><Relationship Id="rId4" Type="http://schemas.openxmlformats.org/officeDocument/2006/relationships/image" Target="../media/image113.wmf"/><Relationship Id="rId9" Type="http://schemas.openxmlformats.org/officeDocument/2006/relationships/oleObject" Target="../embeddings/oleObject106.bin"/><Relationship Id="rId14" Type="http://schemas.openxmlformats.org/officeDocument/2006/relationships/image" Target="../media/image118.wmf"/><Relationship Id="rId22" Type="http://schemas.openxmlformats.org/officeDocument/2006/relationships/image" Target="../media/image122.wmf"/><Relationship Id="rId27" Type="http://schemas.openxmlformats.org/officeDocument/2006/relationships/image" Target="../media/image124.wmf"/><Relationship Id="rId30" Type="http://schemas.openxmlformats.org/officeDocument/2006/relationships/image" Target="../media/image125.wmf"/><Relationship Id="rId35" Type="http://schemas.openxmlformats.org/officeDocument/2006/relationships/oleObject" Target="../embeddings/oleObject119.bin"/><Relationship Id="rId8" Type="http://schemas.openxmlformats.org/officeDocument/2006/relationships/image" Target="../media/image115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13" Type="http://schemas.openxmlformats.org/officeDocument/2006/relationships/oleObject" Target="../embeddings/oleObject125.bin"/><Relationship Id="rId3" Type="http://schemas.openxmlformats.org/officeDocument/2006/relationships/oleObject" Target="../embeddings/oleObject120.bin"/><Relationship Id="rId7" Type="http://schemas.openxmlformats.org/officeDocument/2006/relationships/oleObject" Target="../embeddings/oleObject122.bin"/><Relationship Id="rId12" Type="http://schemas.openxmlformats.org/officeDocument/2006/relationships/image" Target="../media/image133.wmf"/><Relationship Id="rId17" Type="http://schemas.openxmlformats.org/officeDocument/2006/relationships/image" Target="../media/image135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26.bin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30.wmf"/><Relationship Id="rId11" Type="http://schemas.openxmlformats.org/officeDocument/2006/relationships/oleObject" Target="../embeddings/oleObject124.bin"/><Relationship Id="rId5" Type="http://schemas.openxmlformats.org/officeDocument/2006/relationships/oleObject" Target="../embeddings/oleObject121.bin"/><Relationship Id="rId15" Type="http://schemas.openxmlformats.org/officeDocument/2006/relationships/image" Target="../media/image136.png"/><Relationship Id="rId10" Type="http://schemas.openxmlformats.org/officeDocument/2006/relationships/image" Target="../media/image132.wmf"/><Relationship Id="rId4" Type="http://schemas.openxmlformats.org/officeDocument/2006/relationships/image" Target="../media/image129.wmf"/><Relationship Id="rId9" Type="http://schemas.openxmlformats.org/officeDocument/2006/relationships/oleObject" Target="../embeddings/oleObject123.bin"/><Relationship Id="rId14" Type="http://schemas.openxmlformats.org/officeDocument/2006/relationships/image" Target="../media/image134.wmf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32.bin"/><Relationship Id="rId18" Type="http://schemas.openxmlformats.org/officeDocument/2006/relationships/image" Target="../media/image144.wmf"/><Relationship Id="rId26" Type="http://schemas.openxmlformats.org/officeDocument/2006/relationships/image" Target="../media/image148.wmf"/><Relationship Id="rId39" Type="http://schemas.openxmlformats.org/officeDocument/2006/relationships/image" Target="../media/image154.wmf"/><Relationship Id="rId21" Type="http://schemas.openxmlformats.org/officeDocument/2006/relationships/oleObject" Target="../embeddings/oleObject136.bin"/><Relationship Id="rId34" Type="http://schemas.openxmlformats.org/officeDocument/2006/relationships/image" Target="../media/image152.wmf"/><Relationship Id="rId7" Type="http://schemas.openxmlformats.org/officeDocument/2006/relationships/oleObject" Target="../embeddings/oleObject12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3.wmf"/><Relationship Id="rId20" Type="http://schemas.openxmlformats.org/officeDocument/2006/relationships/image" Target="../media/image145.wmf"/><Relationship Id="rId29" Type="http://schemas.openxmlformats.org/officeDocument/2006/relationships/oleObject" Target="../embeddings/oleObject140.bin"/><Relationship Id="rId41" Type="http://schemas.openxmlformats.org/officeDocument/2006/relationships/image" Target="../media/image116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38.wmf"/><Relationship Id="rId11" Type="http://schemas.openxmlformats.org/officeDocument/2006/relationships/oleObject" Target="../embeddings/oleObject131.bin"/><Relationship Id="rId24" Type="http://schemas.openxmlformats.org/officeDocument/2006/relationships/image" Target="../media/image147.wmf"/><Relationship Id="rId32" Type="http://schemas.openxmlformats.org/officeDocument/2006/relationships/image" Target="../media/image151.wmf"/><Relationship Id="rId37" Type="http://schemas.openxmlformats.org/officeDocument/2006/relationships/image" Target="../media/image111.png"/><Relationship Id="rId40" Type="http://schemas.openxmlformats.org/officeDocument/2006/relationships/oleObject" Target="../embeddings/oleObject145.bin"/><Relationship Id="rId5" Type="http://schemas.openxmlformats.org/officeDocument/2006/relationships/oleObject" Target="../embeddings/oleObject128.bin"/><Relationship Id="rId15" Type="http://schemas.openxmlformats.org/officeDocument/2006/relationships/oleObject" Target="../embeddings/oleObject133.bin"/><Relationship Id="rId23" Type="http://schemas.openxmlformats.org/officeDocument/2006/relationships/oleObject" Target="../embeddings/oleObject137.bin"/><Relationship Id="rId28" Type="http://schemas.openxmlformats.org/officeDocument/2006/relationships/image" Target="../media/image149.wmf"/><Relationship Id="rId36" Type="http://schemas.openxmlformats.org/officeDocument/2006/relationships/image" Target="../media/image153.wmf"/><Relationship Id="rId10" Type="http://schemas.openxmlformats.org/officeDocument/2006/relationships/image" Target="../media/image140.wmf"/><Relationship Id="rId19" Type="http://schemas.openxmlformats.org/officeDocument/2006/relationships/oleObject" Target="../embeddings/oleObject135.bin"/><Relationship Id="rId31" Type="http://schemas.openxmlformats.org/officeDocument/2006/relationships/oleObject" Target="../embeddings/oleObject141.bin"/><Relationship Id="rId4" Type="http://schemas.openxmlformats.org/officeDocument/2006/relationships/image" Target="../media/image137.wmf"/><Relationship Id="rId9" Type="http://schemas.openxmlformats.org/officeDocument/2006/relationships/oleObject" Target="../embeddings/oleObject130.bin"/><Relationship Id="rId14" Type="http://schemas.openxmlformats.org/officeDocument/2006/relationships/image" Target="../media/image142.wmf"/><Relationship Id="rId22" Type="http://schemas.openxmlformats.org/officeDocument/2006/relationships/image" Target="../media/image146.wmf"/><Relationship Id="rId27" Type="http://schemas.openxmlformats.org/officeDocument/2006/relationships/oleObject" Target="../embeddings/oleObject139.bin"/><Relationship Id="rId30" Type="http://schemas.openxmlformats.org/officeDocument/2006/relationships/image" Target="../media/image150.wmf"/><Relationship Id="rId35" Type="http://schemas.openxmlformats.org/officeDocument/2006/relationships/oleObject" Target="../embeddings/oleObject143.bin"/><Relationship Id="rId8" Type="http://schemas.openxmlformats.org/officeDocument/2006/relationships/image" Target="../media/image139.wmf"/><Relationship Id="rId3" Type="http://schemas.openxmlformats.org/officeDocument/2006/relationships/oleObject" Target="../embeddings/oleObject127.bin"/><Relationship Id="rId12" Type="http://schemas.openxmlformats.org/officeDocument/2006/relationships/image" Target="../media/image141.wmf"/><Relationship Id="rId17" Type="http://schemas.openxmlformats.org/officeDocument/2006/relationships/oleObject" Target="../embeddings/oleObject134.bin"/><Relationship Id="rId25" Type="http://schemas.openxmlformats.org/officeDocument/2006/relationships/oleObject" Target="../embeddings/oleObject138.bin"/><Relationship Id="rId33" Type="http://schemas.openxmlformats.org/officeDocument/2006/relationships/oleObject" Target="../embeddings/oleObject142.bin"/><Relationship Id="rId38" Type="http://schemas.openxmlformats.org/officeDocument/2006/relationships/oleObject" Target="../embeddings/oleObject14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13" Type="http://schemas.openxmlformats.org/officeDocument/2006/relationships/image" Target="../media/image47.wmf"/><Relationship Id="rId18" Type="http://schemas.openxmlformats.org/officeDocument/2006/relationships/oleObject" Target="../embeddings/oleObject153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56.wmf"/><Relationship Id="rId12" Type="http://schemas.openxmlformats.org/officeDocument/2006/relationships/oleObject" Target="../embeddings/oleObject150.bin"/><Relationship Id="rId17" Type="http://schemas.openxmlformats.org/officeDocument/2006/relationships/image" Target="../media/image5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52.bin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47.bin"/><Relationship Id="rId11" Type="http://schemas.openxmlformats.org/officeDocument/2006/relationships/image" Target="../media/image158.wmf"/><Relationship Id="rId5" Type="http://schemas.openxmlformats.org/officeDocument/2006/relationships/image" Target="../media/image155.wmf"/><Relationship Id="rId15" Type="http://schemas.openxmlformats.org/officeDocument/2006/relationships/image" Target="../media/image48.wmf"/><Relationship Id="rId10" Type="http://schemas.openxmlformats.org/officeDocument/2006/relationships/oleObject" Target="../embeddings/oleObject149.bin"/><Relationship Id="rId19" Type="http://schemas.openxmlformats.org/officeDocument/2006/relationships/image" Target="../media/image54.wmf"/><Relationship Id="rId4" Type="http://schemas.openxmlformats.org/officeDocument/2006/relationships/oleObject" Target="../embeddings/oleObject146.bin"/><Relationship Id="rId9" Type="http://schemas.openxmlformats.org/officeDocument/2006/relationships/image" Target="../media/image157.wmf"/><Relationship Id="rId14" Type="http://schemas.openxmlformats.org/officeDocument/2006/relationships/oleObject" Target="../embeddings/oleObject151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6.bin"/><Relationship Id="rId13" Type="http://schemas.openxmlformats.org/officeDocument/2006/relationships/image" Target="../media/image82.wmf"/><Relationship Id="rId18" Type="http://schemas.openxmlformats.org/officeDocument/2006/relationships/oleObject" Target="../embeddings/oleObject161.bin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162.png"/><Relationship Id="rId7" Type="http://schemas.openxmlformats.org/officeDocument/2006/relationships/image" Target="../media/image74.png"/><Relationship Id="rId12" Type="http://schemas.openxmlformats.org/officeDocument/2006/relationships/oleObject" Target="../embeddings/oleObject158.bin"/><Relationship Id="rId17" Type="http://schemas.openxmlformats.org/officeDocument/2006/relationships/image" Target="../media/image94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60.bin"/><Relationship Id="rId20" Type="http://schemas.openxmlformats.org/officeDocument/2006/relationships/image" Target="../media/image161.png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55.bin"/><Relationship Id="rId11" Type="http://schemas.openxmlformats.org/officeDocument/2006/relationships/image" Target="../media/image79.wmf"/><Relationship Id="rId5" Type="http://schemas.openxmlformats.org/officeDocument/2006/relationships/image" Target="../media/image159.wmf"/><Relationship Id="rId15" Type="http://schemas.openxmlformats.org/officeDocument/2006/relationships/image" Target="../media/image91.wmf"/><Relationship Id="rId10" Type="http://schemas.openxmlformats.org/officeDocument/2006/relationships/oleObject" Target="../embeddings/oleObject157.bin"/><Relationship Id="rId19" Type="http://schemas.openxmlformats.org/officeDocument/2006/relationships/image" Target="../media/image160.wmf"/><Relationship Id="rId4" Type="http://schemas.openxmlformats.org/officeDocument/2006/relationships/oleObject" Target="../embeddings/oleObject154.bin"/><Relationship Id="rId9" Type="http://schemas.openxmlformats.org/officeDocument/2006/relationships/image" Target="../media/image75.png"/><Relationship Id="rId14" Type="http://schemas.openxmlformats.org/officeDocument/2006/relationships/oleObject" Target="../embeddings/oleObject159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13" Type="http://schemas.openxmlformats.org/officeDocument/2006/relationships/image" Target="../media/image111.png"/><Relationship Id="rId3" Type="http://schemas.openxmlformats.org/officeDocument/2006/relationships/oleObject" Target="../embeddings/oleObject162.bin"/><Relationship Id="rId7" Type="http://schemas.openxmlformats.org/officeDocument/2006/relationships/oleObject" Target="../embeddings/oleObject164.bin"/><Relationship Id="rId12" Type="http://schemas.openxmlformats.org/officeDocument/2006/relationships/image" Target="../media/image10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5.wmf"/><Relationship Id="rId11" Type="http://schemas.openxmlformats.org/officeDocument/2006/relationships/oleObject" Target="../embeddings/oleObject166.bin"/><Relationship Id="rId5" Type="http://schemas.openxmlformats.org/officeDocument/2006/relationships/oleObject" Target="../embeddings/oleObject163.bin"/><Relationship Id="rId10" Type="http://schemas.openxmlformats.org/officeDocument/2006/relationships/image" Target="../media/image108.wmf"/><Relationship Id="rId4" Type="http://schemas.openxmlformats.org/officeDocument/2006/relationships/image" Target="../media/image104.png"/><Relationship Id="rId9" Type="http://schemas.openxmlformats.org/officeDocument/2006/relationships/oleObject" Target="../embeddings/oleObject165.bin"/><Relationship Id="rId14" Type="http://schemas.openxmlformats.org/officeDocument/2006/relationships/image" Target="../media/image76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13" Type="http://schemas.openxmlformats.org/officeDocument/2006/relationships/oleObject" Target="../embeddings/oleObject172.bin"/><Relationship Id="rId18" Type="http://schemas.openxmlformats.org/officeDocument/2006/relationships/oleObject" Target="../embeddings/oleObject175.bin"/><Relationship Id="rId26" Type="http://schemas.openxmlformats.org/officeDocument/2006/relationships/oleObject" Target="../embeddings/oleObject179.bin"/><Relationship Id="rId3" Type="http://schemas.openxmlformats.org/officeDocument/2006/relationships/oleObject" Target="../embeddings/oleObject167.bin"/><Relationship Id="rId21" Type="http://schemas.openxmlformats.org/officeDocument/2006/relationships/image" Target="../media/image170.wmf"/><Relationship Id="rId7" Type="http://schemas.openxmlformats.org/officeDocument/2006/relationships/oleObject" Target="../embeddings/oleObject169.bin"/><Relationship Id="rId12" Type="http://schemas.openxmlformats.org/officeDocument/2006/relationships/image" Target="../media/image166.wmf"/><Relationship Id="rId17" Type="http://schemas.openxmlformats.org/officeDocument/2006/relationships/oleObject" Target="../embeddings/oleObject174.bin"/><Relationship Id="rId25" Type="http://schemas.openxmlformats.org/officeDocument/2006/relationships/image" Target="../media/image172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8.wmf"/><Relationship Id="rId20" Type="http://schemas.openxmlformats.org/officeDocument/2006/relationships/oleObject" Target="../embeddings/oleObject176.bin"/><Relationship Id="rId29" Type="http://schemas.openxmlformats.org/officeDocument/2006/relationships/image" Target="../media/image174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16.wmf"/><Relationship Id="rId11" Type="http://schemas.openxmlformats.org/officeDocument/2006/relationships/oleObject" Target="../embeddings/oleObject171.bin"/><Relationship Id="rId24" Type="http://schemas.openxmlformats.org/officeDocument/2006/relationships/oleObject" Target="../embeddings/oleObject178.bin"/><Relationship Id="rId5" Type="http://schemas.openxmlformats.org/officeDocument/2006/relationships/oleObject" Target="../embeddings/oleObject168.bin"/><Relationship Id="rId15" Type="http://schemas.openxmlformats.org/officeDocument/2006/relationships/oleObject" Target="../embeddings/oleObject173.bin"/><Relationship Id="rId23" Type="http://schemas.openxmlformats.org/officeDocument/2006/relationships/image" Target="../media/image171.wmf"/><Relationship Id="rId28" Type="http://schemas.openxmlformats.org/officeDocument/2006/relationships/oleObject" Target="../embeddings/oleObject180.bin"/><Relationship Id="rId10" Type="http://schemas.openxmlformats.org/officeDocument/2006/relationships/image" Target="../media/image165.wmf"/><Relationship Id="rId19" Type="http://schemas.openxmlformats.org/officeDocument/2006/relationships/image" Target="../media/image169.wmf"/><Relationship Id="rId31" Type="http://schemas.openxmlformats.org/officeDocument/2006/relationships/image" Target="../media/image175.wmf"/><Relationship Id="rId4" Type="http://schemas.openxmlformats.org/officeDocument/2006/relationships/image" Target="../media/image163.wmf"/><Relationship Id="rId9" Type="http://schemas.openxmlformats.org/officeDocument/2006/relationships/oleObject" Target="../embeddings/oleObject170.bin"/><Relationship Id="rId14" Type="http://schemas.openxmlformats.org/officeDocument/2006/relationships/image" Target="../media/image167.wmf"/><Relationship Id="rId22" Type="http://schemas.openxmlformats.org/officeDocument/2006/relationships/oleObject" Target="../embeddings/oleObject177.bin"/><Relationship Id="rId27" Type="http://schemas.openxmlformats.org/officeDocument/2006/relationships/image" Target="../media/image173.wmf"/><Relationship Id="rId30" Type="http://schemas.openxmlformats.org/officeDocument/2006/relationships/oleObject" Target="../embeddings/oleObject181.bin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87.bin"/><Relationship Id="rId18" Type="http://schemas.openxmlformats.org/officeDocument/2006/relationships/image" Target="../media/image116.wmf"/><Relationship Id="rId26" Type="http://schemas.openxmlformats.org/officeDocument/2006/relationships/image" Target="../media/image167.wmf"/><Relationship Id="rId21" Type="http://schemas.openxmlformats.org/officeDocument/2006/relationships/oleObject" Target="../embeddings/oleObject191.bin"/><Relationship Id="rId34" Type="http://schemas.openxmlformats.org/officeDocument/2006/relationships/oleObject" Target="../embeddings/oleObject198.bin"/><Relationship Id="rId7" Type="http://schemas.openxmlformats.org/officeDocument/2006/relationships/oleObject" Target="../embeddings/oleObject184.bin"/><Relationship Id="rId12" Type="http://schemas.openxmlformats.org/officeDocument/2006/relationships/image" Target="../media/image180.wmf"/><Relationship Id="rId17" Type="http://schemas.openxmlformats.org/officeDocument/2006/relationships/oleObject" Target="../embeddings/oleObject189.bin"/><Relationship Id="rId25" Type="http://schemas.openxmlformats.org/officeDocument/2006/relationships/oleObject" Target="../embeddings/oleObject193.bin"/><Relationship Id="rId33" Type="http://schemas.openxmlformats.org/officeDocument/2006/relationships/image" Target="../media/image170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2.wmf"/><Relationship Id="rId20" Type="http://schemas.openxmlformats.org/officeDocument/2006/relationships/image" Target="../media/image164.wmf"/><Relationship Id="rId29" Type="http://schemas.openxmlformats.org/officeDocument/2006/relationships/oleObject" Target="../embeddings/oleObject195.bin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77.wmf"/><Relationship Id="rId11" Type="http://schemas.openxmlformats.org/officeDocument/2006/relationships/oleObject" Target="../embeddings/oleObject186.bin"/><Relationship Id="rId24" Type="http://schemas.openxmlformats.org/officeDocument/2006/relationships/image" Target="../media/image166.wmf"/><Relationship Id="rId32" Type="http://schemas.openxmlformats.org/officeDocument/2006/relationships/oleObject" Target="../embeddings/oleObject197.bin"/><Relationship Id="rId37" Type="http://schemas.openxmlformats.org/officeDocument/2006/relationships/image" Target="../media/image175.wmf"/><Relationship Id="rId5" Type="http://schemas.openxmlformats.org/officeDocument/2006/relationships/oleObject" Target="../embeddings/oleObject183.bin"/><Relationship Id="rId15" Type="http://schemas.openxmlformats.org/officeDocument/2006/relationships/oleObject" Target="../embeddings/oleObject188.bin"/><Relationship Id="rId23" Type="http://schemas.openxmlformats.org/officeDocument/2006/relationships/oleObject" Target="../embeddings/oleObject192.bin"/><Relationship Id="rId28" Type="http://schemas.openxmlformats.org/officeDocument/2006/relationships/image" Target="../media/image168.wmf"/><Relationship Id="rId36" Type="http://schemas.openxmlformats.org/officeDocument/2006/relationships/oleObject" Target="../embeddings/oleObject199.bin"/><Relationship Id="rId10" Type="http://schemas.openxmlformats.org/officeDocument/2006/relationships/image" Target="../media/image179.wmf"/><Relationship Id="rId19" Type="http://schemas.openxmlformats.org/officeDocument/2006/relationships/oleObject" Target="../embeddings/oleObject190.bin"/><Relationship Id="rId31" Type="http://schemas.openxmlformats.org/officeDocument/2006/relationships/image" Target="../media/image169.wmf"/><Relationship Id="rId4" Type="http://schemas.openxmlformats.org/officeDocument/2006/relationships/image" Target="../media/image176.wmf"/><Relationship Id="rId9" Type="http://schemas.openxmlformats.org/officeDocument/2006/relationships/oleObject" Target="../embeddings/oleObject185.bin"/><Relationship Id="rId14" Type="http://schemas.openxmlformats.org/officeDocument/2006/relationships/image" Target="../media/image181.wmf"/><Relationship Id="rId22" Type="http://schemas.openxmlformats.org/officeDocument/2006/relationships/image" Target="../media/image165.wmf"/><Relationship Id="rId27" Type="http://schemas.openxmlformats.org/officeDocument/2006/relationships/oleObject" Target="../embeddings/oleObject194.bin"/><Relationship Id="rId30" Type="http://schemas.openxmlformats.org/officeDocument/2006/relationships/oleObject" Target="../embeddings/oleObject196.bin"/><Relationship Id="rId35" Type="http://schemas.openxmlformats.org/officeDocument/2006/relationships/image" Target="../media/image174.wmf"/><Relationship Id="rId8" Type="http://schemas.openxmlformats.org/officeDocument/2006/relationships/image" Target="../media/image178.wmf"/><Relationship Id="rId3" Type="http://schemas.openxmlformats.org/officeDocument/2006/relationships/oleObject" Target="../embeddings/oleObject182.bin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05.bin"/><Relationship Id="rId18" Type="http://schemas.openxmlformats.org/officeDocument/2006/relationships/image" Target="../media/image190.wmf"/><Relationship Id="rId26" Type="http://schemas.openxmlformats.org/officeDocument/2006/relationships/image" Target="../media/image116.wmf"/><Relationship Id="rId39" Type="http://schemas.openxmlformats.org/officeDocument/2006/relationships/image" Target="../media/image169.wmf"/><Relationship Id="rId21" Type="http://schemas.openxmlformats.org/officeDocument/2006/relationships/oleObject" Target="../embeddings/oleObject209.bin"/><Relationship Id="rId34" Type="http://schemas.openxmlformats.org/officeDocument/2006/relationships/image" Target="../media/image167.wmf"/><Relationship Id="rId42" Type="http://schemas.openxmlformats.org/officeDocument/2006/relationships/oleObject" Target="../embeddings/oleObject220.bin"/><Relationship Id="rId7" Type="http://schemas.openxmlformats.org/officeDocument/2006/relationships/oleObject" Target="../embeddings/oleObject20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9.wmf"/><Relationship Id="rId29" Type="http://schemas.openxmlformats.org/officeDocument/2006/relationships/oleObject" Target="../embeddings/oleObject213.bin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84.wmf"/><Relationship Id="rId11" Type="http://schemas.openxmlformats.org/officeDocument/2006/relationships/oleObject" Target="../embeddings/oleObject204.bin"/><Relationship Id="rId24" Type="http://schemas.openxmlformats.org/officeDocument/2006/relationships/image" Target="../media/image55.wmf"/><Relationship Id="rId32" Type="http://schemas.openxmlformats.org/officeDocument/2006/relationships/image" Target="../media/image166.wmf"/><Relationship Id="rId37" Type="http://schemas.openxmlformats.org/officeDocument/2006/relationships/oleObject" Target="../embeddings/oleObject217.bin"/><Relationship Id="rId40" Type="http://schemas.openxmlformats.org/officeDocument/2006/relationships/oleObject" Target="../embeddings/oleObject219.bin"/><Relationship Id="rId45" Type="http://schemas.openxmlformats.org/officeDocument/2006/relationships/image" Target="../media/image175.wmf"/><Relationship Id="rId5" Type="http://schemas.openxmlformats.org/officeDocument/2006/relationships/oleObject" Target="../embeddings/oleObject201.bin"/><Relationship Id="rId15" Type="http://schemas.openxmlformats.org/officeDocument/2006/relationships/oleObject" Target="../embeddings/oleObject206.bin"/><Relationship Id="rId23" Type="http://schemas.openxmlformats.org/officeDocument/2006/relationships/oleObject" Target="../embeddings/oleObject210.bin"/><Relationship Id="rId28" Type="http://schemas.openxmlformats.org/officeDocument/2006/relationships/image" Target="../media/image164.wmf"/><Relationship Id="rId36" Type="http://schemas.openxmlformats.org/officeDocument/2006/relationships/image" Target="../media/image168.wmf"/><Relationship Id="rId10" Type="http://schemas.openxmlformats.org/officeDocument/2006/relationships/image" Target="../media/image186.wmf"/><Relationship Id="rId19" Type="http://schemas.openxmlformats.org/officeDocument/2006/relationships/oleObject" Target="../embeddings/oleObject208.bin"/><Relationship Id="rId31" Type="http://schemas.openxmlformats.org/officeDocument/2006/relationships/oleObject" Target="../embeddings/oleObject214.bin"/><Relationship Id="rId44" Type="http://schemas.openxmlformats.org/officeDocument/2006/relationships/oleObject" Target="../embeddings/oleObject221.bin"/><Relationship Id="rId4" Type="http://schemas.openxmlformats.org/officeDocument/2006/relationships/image" Target="../media/image183.wmf"/><Relationship Id="rId9" Type="http://schemas.openxmlformats.org/officeDocument/2006/relationships/oleObject" Target="../embeddings/oleObject203.bin"/><Relationship Id="rId14" Type="http://schemas.openxmlformats.org/officeDocument/2006/relationships/image" Target="../media/image188.wmf"/><Relationship Id="rId22" Type="http://schemas.openxmlformats.org/officeDocument/2006/relationships/image" Target="../media/image192.wmf"/><Relationship Id="rId27" Type="http://schemas.openxmlformats.org/officeDocument/2006/relationships/oleObject" Target="../embeddings/oleObject212.bin"/><Relationship Id="rId30" Type="http://schemas.openxmlformats.org/officeDocument/2006/relationships/image" Target="../media/image165.wmf"/><Relationship Id="rId35" Type="http://schemas.openxmlformats.org/officeDocument/2006/relationships/oleObject" Target="../embeddings/oleObject216.bin"/><Relationship Id="rId43" Type="http://schemas.openxmlformats.org/officeDocument/2006/relationships/image" Target="../media/image174.wmf"/><Relationship Id="rId8" Type="http://schemas.openxmlformats.org/officeDocument/2006/relationships/image" Target="../media/image185.wmf"/><Relationship Id="rId3" Type="http://schemas.openxmlformats.org/officeDocument/2006/relationships/oleObject" Target="../embeddings/oleObject200.bin"/><Relationship Id="rId12" Type="http://schemas.openxmlformats.org/officeDocument/2006/relationships/image" Target="../media/image187.wmf"/><Relationship Id="rId17" Type="http://schemas.openxmlformats.org/officeDocument/2006/relationships/oleObject" Target="../embeddings/oleObject207.bin"/><Relationship Id="rId25" Type="http://schemas.openxmlformats.org/officeDocument/2006/relationships/oleObject" Target="../embeddings/oleObject211.bin"/><Relationship Id="rId33" Type="http://schemas.openxmlformats.org/officeDocument/2006/relationships/oleObject" Target="../embeddings/oleObject215.bin"/><Relationship Id="rId38" Type="http://schemas.openxmlformats.org/officeDocument/2006/relationships/oleObject" Target="../embeddings/oleObject218.bin"/><Relationship Id="rId20" Type="http://schemas.openxmlformats.org/officeDocument/2006/relationships/image" Target="../media/image191.wmf"/><Relationship Id="rId41" Type="http://schemas.openxmlformats.org/officeDocument/2006/relationships/image" Target="../media/image170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wmf"/><Relationship Id="rId13" Type="http://schemas.openxmlformats.org/officeDocument/2006/relationships/oleObject" Target="../embeddings/oleObject227.bin"/><Relationship Id="rId18" Type="http://schemas.openxmlformats.org/officeDocument/2006/relationships/image" Target="../media/image199.wmf"/><Relationship Id="rId3" Type="http://schemas.openxmlformats.org/officeDocument/2006/relationships/oleObject" Target="../embeddings/oleObject222.bin"/><Relationship Id="rId21" Type="http://schemas.openxmlformats.org/officeDocument/2006/relationships/oleObject" Target="../embeddings/oleObject231.bin"/><Relationship Id="rId7" Type="http://schemas.openxmlformats.org/officeDocument/2006/relationships/oleObject" Target="../embeddings/oleObject224.bin"/><Relationship Id="rId12" Type="http://schemas.openxmlformats.org/officeDocument/2006/relationships/image" Target="../media/image196.wmf"/><Relationship Id="rId17" Type="http://schemas.openxmlformats.org/officeDocument/2006/relationships/oleObject" Target="../embeddings/oleObject22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8.wmf"/><Relationship Id="rId20" Type="http://schemas.openxmlformats.org/officeDocument/2006/relationships/image" Target="../media/image200.w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93.wmf"/><Relationship Id="rId11" Type="http://schemas.openxmlformats.org/officeDocument/2006/relationships/oleObject" Target="../embeddings/oleObject226.bin"/><Relationship Id="rId24" Type="http://schemas.openxmlformats.org/officeDocument/2006/relationships/image" Target="../media/image202.wmf"/><Relationship Id="rId5" Type="http://schemas.openxmlformats.org/officeDocument/2006/relationships/oleObject" Target="../embeddings/oleObject223.bin"/><Relationship Id="rId15" Type="http://schemas.openxmlformats.org/officeDocument/2006/relationships/oleObject" Target="../embeddings/oleObject228.bin"/><Relationship Id="rId23" Type="http://schemas.openxmlformats.org/officeDocument/2006/relationships/oleObject" Target="../embeddings/oleObject232.bin"/><Relationship Id="rId10" Type="http://schemas.openxmlformats.org/officeDocument/2006/relationships/image" Target="../media/image195.wmf"/><Relationship Id="rId19" Type="http://schemas.openxmlformats.org/officeDocument/2006/relationships/oleObject" Target="../embeddings/oleObject230.bin"/><Relationship Id="rId4" Type="http://schemas.openxmlformats.org/officeDocument/2006/relationships/image" Target="../media/image116.wmf"/><Relationship Id="rId9" Type="http://schemas.openxmlformats.org/officeDocument/2006/relationships/oleObject" Target="../embeddings/oleObject225.bin"/><Relationship Id="rId14" Type="http://schemas.openxmlformats.org/officeDocument/2006/relationships/image" Target="../media/image197.wmf"/><Relationship Id="rId22" Type="http://schemas.openxmlformats.org/officeDocument/2006/relationships/image" Target="../media/image20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38.bin"/><Relationship Id="rId18" Type="http://schemas.openxmlformats.org/officeDocument/2006/relationships/image" Target="../media/image210.wmf"/><Relationship Id="rId26" Type="http://schemas.openxmlformats.org/officeDocument/2006/relationships/image" Target="../media/image214.wmf"/><Relationship Id="rId39" Type="http://schemas.openxmlformats.org/officeDocument/2006/relationships/oleObject" Target="../embeddings/oleObject251.bin"/><Relationship Id="rId21" Type="http://schemas.openxmlformats.org/officeDocument/2006/relationships/oleObject" Target="../embeddings/oleObject242.bin"/><Relationship Id="rId34" Type="http://schemas.openxmlformats.org/officeDocument/2006/relationships/image" Target="../media/image218.wmf"/><Relationship Id="rId42" Type="http://schemas.openxmlformats.org/officeDocument/2006/relationships/image" Target="../media/image221.wmf"/><Relationship Id="rId47" Type="http://schemas.openxmlformats.org/officeDocument/2006/relationships/oleObject" Target="../embeddings/oleObject255.bin"/><Relationship Id="rId50" Type="http://schemas.openxmlformats.org/officeDocument/2006/relationships/image" Target="../media/image225.wmf"/><Relationship Id="rId55" Type="http://schemas.openxmlformats.org/officeDocument/2006/relationships/oleObject" Target="../embeddings/oleObject259.bin"/><Relationship Id="rId7" Type="http://schemas.openxmlformats.org/officeDocument/2006/relationships/oleObject" Target="../embeddings/oleObject23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9.wmf"/><Relationship Id="rId29" Type="http://schemas.openxmlformats.org/officeDocument/2006/relationships/oleObject" Target="../embeddings/oleObject246.bin"/><Relationship Id="rId11" Type="http://schemas.openxmlformats.org/officeDocument/2006/relationships/oleObject" Target="../embeddings/oleObject237.bin"/><Relationship Id="rId24" Type="http://schemas.openxmlformats.org/officeDocument/2006/relationships/image" Target="../media/image213.wmf"/><Relationship Id="rId32" Type="http://schemas.openxmlformats.org/officeDocument/2006/relationships/image" Target="../media/image217.wmf"/><Relationship Id="rId37" Type="http://schemas.openxmlformats.org/officeDocument/2006/relationships/oleObject" Target="../embeddings/oleObject250.bin"/><Relationship Id="rId40" Type="http://schemas.openxmlformats.org/officeDocument/2006/relationships/image" Target="../media/image220.wmf"/><Relationship Id="rId45" Type="http://schemas.openxmlformats.org/officeDocument/2006/relationships/oleObject" Target="../embeddings/oleObject254.bin"/><Relationship Id="rId53" Type="http://schemas.openxmlformats.org/officeDocument/2006/relationships/oleObject" Target="../embeddings/oleObject258.bin"/><Relationship Id="rId58" Type="http://schemas.openxmlformats.org/officeDocument/2006/relationships/image" Target="../media/image229.wmf"/><Relationship Id="rId5" Type="http://schemas.openxmlformats.org/officeDocument/2006/relationships/oleObject" Target="../embeddings/oleObject234.bin"/><Relationship Id="rId19" Type="http://schemas.openxmlformats.org/officeDocument/2006/relationships/oleObject" Target="../embeddings/oleObject241.bin"/><Relationship Id="rId4" Type="http://schemas.openxmlformats.org/officeDocument/2006/relationships/image" Target="../media/image203.wmf"/><Relationship Id="rId9" Type="http://schemas.openxmlformats.org/officeDocument/2006/relationships/oleObject" Target="../embeddings/oleObject236.bin"/><Relationship Id="rId14" Type="http://schemas.openxmlformats.org/officeDocument/2006/relationships/image" Target="../media/image208.wmf"/><Relationship Id="rId22" Type="http://schemas.openxmlformats.org/officeDocument/2006/relationships/image" Target="../media/image212.wmf"/><Relationship Id="rId27" Type="http://schemas.openxmlformats.org/officeDocument/2006/relationships/oleObject" Target="../embeddings/oleObject245.bin"/><Relationship Id="rId30" Type="http://schemas.openxmlformats.org/officeDocument/2006/relationships/image" Target="../media/image216.wmf"/><Relationship Id="rId35" Type="http://schemas.openxmlformats.org/officeDocument/2006/relationships/oleObject" Target="../embeddings/oleObject249.bin"/><Relationship Id="rId43" Type="http://schemas.openxmlformats.org/officeDocument/2006/relationships/oleObject" Target="../embeddings/oleObject253.bin"/><Relationship Id="rId48" Type="http://schemas.openxmlformats.org/officeDocument/2006/relationships/image" Target="../media/image224.wmf"/><Relationship Id="rId56" Type="http://schemas.openxmlformats.org/officeDocument/2006/relationships/image" Target="../media/image228.wmf"/><Relationship Id="rId8" Type="http://schemas.openxmlformats.org/officeDocument/2006/relationships/image" Target="../media/image205.wmf"/><Relationship Id="rId51" Type="http://schemas.openxmlformats.org/officeDocument/2006/relationships/oleObject" Target="../embeddings/oleObject257.bin"/><Relationship Id="rId3" Type="http://schemas.openxmlformats.org/officeDocument/2006/relationships/oleObject" Target="../embeddings/oleObject233.bin"/><Relationship Id="rId12" Type="http://schemas.openxmlformats.org/officeDocument/2006/relationships/image" Target="../media/image207.wmf"/><Relationship Id="rId17" Type="http://schemas.openxmlformats.org/officeDocument/2006/relationships/oleObject" Target="../embeddings/oleObject240.bin"/><Relationship Id="rId25" Type="http://schemas.openxmlformats.org/officeDocument/2006/relationships/oleObject" Target="../embeddings/oleObject244.bin"/><Relationship Id="rId33" Type="http://schemas.openxmlformats.org/officeDocument/2006/relationships/oleObject" Target="../embeddings/oleObject248.bin"/><Relationship Id="rId38" Type="http://schemas.openxmlformats.org/officeDocument/2006/relationships/image" Target="../media/image219.wmf"/><Relationship Id="rId46" Type="http://schemas.openxmlformats.org/officeDocument/2006/relationships/image" Target="../media/image223.wmf"/><Relationship Id="rId20" Type="http://schemas.openxmlformats.org/officeDocument/2006/relationships/image" Target="../media/image211.wmf"/><Relationship Id="rId41" Type="http://schemas.openxmlformats.org/officeDocument/2006/relationships/oleObject" Target="../embeddings/oleObject252.bin"/><Relationship Id="rId54" Type="http://schemas.openxmlformats.org/officeDocument/2006/relationships/image" Target="../media/image227.w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04.wmf"/><Relationship Id="rId15" Type="http://schemas.openxmlformats.org/officeDocument/2006/relationships/oleObject" Target="../embeddings/oleObject239.bin"/><Relationship Id="rId23" Type="http://schemas.openxmlformats.org/officeDocument/2006/relationships/oleObject" Target="../embeddings/oleObject243.bin"/><Relationship Id="rId28" Type="http://schemas.openxmlformats.org/officeDocument/2006/relationships/image" Target="../media/image215.wmf"/><Relationship Id="rId36" Type="http://schemas.openxmlformats.org/officeDocument/2006/relationships/image" Target="../media/image116.wmf"/><Relationship Id="rId49" Type="http://schemas.openxmlformats.org/officeDocument/2006/relationships/oleObject" Target="../embeddings/oleObject256.bin"/><Relationship Id="rId57" Type="http://schemas.openxmlformats.org/officeDocument/2006/relationships/oleObject" Target="../embeddings/oleObject260.bin"/><Relationship Id="rId10" Type="http://schemas.openxmlformats.org/officeDocument/2006/relationships/image" Target="../media/image206.wmf"/><Relationship Id="rId31" Type="http://schemas.openxmlformats.org/officeDocument/2006/relationships/oleObject" Target="../embeddings/oleObject247.bin"/><Relationship Id="rId44" Type="http://schemas.openxmlformats.org/officeDocument/2006/relationships/image" Target="../media/image222.wmf"/><Relationship Id="rId52" Type="http://schemas.openxmlformats.org/officeDocument/2006/relationships/image" Target="../media/image226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wmf"/><Relationship Id="rId13" Type="http://schemas.openxmlformats.org/officeDocument/2006/relationships/oleObject" Target="../embeddings/oleObject266.bin"/><Relationship Id="rId18" Type="http://schemas.openxmlformats.org/officeDocument/2006/relationships/image" Target="../media/image236.wmf"/><Relationship Id="rId26" Type="http://schemas.openxmlformats.org/officeDocument/2006/relationships/image" Target="../media/image240.wmf"/><Relationship Id="rId3" Type="http://schemas.openxmlformats.org/officeDocument/2006/relationships/oleObject" Target="../embeddings/oleObject261.bin"/><Relationship Id="rId21" Type="http://schemas.openxmlformats.org/officeDocument/2006/relationships/oleObject" Target="../embeddings/oleObject270.bin"/><Relationship Id="rId7" Type="http://schemas.openxmlformats.org/officeDocument/2006/relationships/oleObject" Target="../embeddings/oleObject263.bin"/><Relationship Id="rId12" Type="http://schemas.openxmlformats.org/officeDocument/2006/relationships/image" Target="../media/image234.wmf"/><Relationship Id="rId17" Type="http://schemas.openxmlformats.org/officeDocument/2006/relationships/oleObject" Target="../embeddings/oleObject268.bin"/><Relationship Id="rId25" Type="http://schemas.openxmlformats.org/officeDocument/2006/relationships/oleObject" Target="../embeddings/oleObject27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6.wmf"/><Relationship Id="rId20" Type="http://schemas.openxmlformats.org/officeDocument/2006/relationships/image" Target="../media/image237.wmf"/><Relationship Id="rId29" Type="http://schemas.openxmlformats.org/officeDocument/2006/relationships/oleObject" Target="../embeddings/oleObject274.bin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31.wmf"/><Relationship Id="rId11" Type="http://schemas.openxmlformats.org/officeDocument/2006/relationships/oleObject" Target="../embeddings/oleObject265.bin"/><Relationship Id="rId24" Type="http://schemas.openxmlformats.org/officeDocument/2006/relationships/image" Target="../media/image239.wmf"/><Relationship Id="rId5" Type="http://schemas.openxmlformats.org/officeDocument/2006/relationships/oleObject" Target="../embeddings/oleObject262.bin"/><Relationship Id="rId15" Type="http://schemas.openxmlformats.org/officeDocument/2006/relationships/oleObject" Target="../embeddings/oleObject267.bin"/><Relationship Id="rId23" Type="http://schemas.openxmlformats.org/officeDocument/2006/relationships/oleObject" Target="../embeddings/oleObject271.bin"/><Relationship Id="rId28" Type="http://schemas.openxmlformats.org/officeDocument/2006/relationships/image" Target="../media/image241.wmf"/><Relationship Id="rId10" Type="http://schemas.openxmlformats.org/officeDocument/2006/relationships/image" Target="../media/image233.wmf"/><Relationship Id="rId19" Type="http://schemas.openxmlformats.org/officeDocument/2006/relationships/oleObject" Target="../embeddings/oleObject269.bin"/><Relationship Id="rId4" Type="http://schemas.openxmlformats.org/officeDocument/2006/relationships/image" Target="../media/image230.wmf"/><Relationship Id="rId9" Type="http://schemas.openxmlformats.org/officeDocument/2006/relationships/oleObject" Target="../embeddings/oleObject264.bin"/><Relationship Id="rId14" Type="http://schemas.openxmlformats.org/officeDocument/2006/relationships/image" Target="../media/image235.wmf"/><Relationship Id="rId22" Type="http://schemas.openxmlformats.org/officeDocument/2006/relationships/image" Target="../media/image238.wmf"/><Relationship Id="rId27" Type="http://schemas.openxmlformats.org/officeDocument/2006/relationships/oleObject" Target="../embeddings/oleObject273.bin"/><Relationship Id="rId30" Type="http://schemas.openxmlformats.org/officeDocument/2006/relationships/image" Target="../media/image242.wmf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80.bin"/><Relationship Id="rId18" Type="http://schemas.openxmlformats.org/officeDocument/2006/relationships/image" Target="../media/image240.wmf"/><Relationship Id="rId26" Type="http://schemas.openxmlformats.org/officeDocument/2006/relationships/image" Target="../media/image245.wmf"/><Relationship Id="rId3" Type="http://schemas.openxmlformats.org/officeDocument/2006/relationships/oleObject" Target="../embeddings/oleObject275.bin"/><Relationship Id="rId21" Type="http://schemas.openxmlformats.org/officeDocument/2006/relationships/oleObject" Target="../embeddings/oleObject284.bin"/><Relationship Id="rId34" Type="http://schemas.openxmlformats.org/officeDocument/2006/relationships/image" Target="../media/image249.wmf"/><Relationship Id="rId7" Type="http://schemas.openxmlformats.org/officeDocument/2006/relationships/oleObject" Target="../embeddings/oleObject277.bin"/><Relationship Id="rId12" Type="http://schemas.openxmlformats.org/officeDocument/2006/relationships/image" Target="../media/image237.wmf"/><Relationship Id="rId17" Type="http://schemas.openxmlformats.org/officeDocument/2006/relationships/oleObject" Target="../embeddings/oleObject282.bin"/><Relationship Id="rId25" Type="http://schemas.openxmlformats.org/officeDocument/2006/relationships/oleObject" Target="../embeddings/oleObject286.bin"/><Relationship Id="rId33" Type="http://schemas.openxmlformats.org/officeDocument/2006/relationships/oleObject" Target="../embeddings/oleObject29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39.wmf"/><Relationship Id="rId20" Type="http://schemas.openxmlformats.org/officeDocument/2006/relationships/image" Target="../media/image241.wmf"/><Relationship Id="rId29" Type="http://schemas.openxmlformats.org/officeDocument/2006/relationships/oleObject" Target="../embeddings/oleObject288.bin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35.wmf"/><Relationship Id="rId11" Type="http://schemas.openxmlformats.org/officeDocument/2006/relationships/oleObject" Target="../embeddings/oleObject279.bin"/><Relationship Id="rId24" Type="http://schemas.openxmlformats.org/officeDocument/2006/relationships/image" Target="../media/image244.wmf"/><Relationship Id="rId32" Type="http://schemas.openxmlformats.org/officeDocument/2006/relationships/image" Target="../media/image248.wmf"/><Relationship Id="rId5" Type="http://schemas.openxmlformats.org/officeDocument/2006/relationships/oleObject" Target="../embeddings/oleObject276.bin"/><Relationship Id="rId15" Type="http://schemas.openxmlformats.org/officeDocument/2006/relationships/oleObject" Target="../embeddings/oleObject281.bin"/><Relationship Id="rId23" Type="http://schemas.openxmlformats.org/officeDocument/2006/relationships/oleObject" Target="../embeddings/oleObject285.bin"/><Relationship Id="rId28" Type="http://schemas.openxmlformats.org/officeDocument/2006/relationships/image" Target="../media/image246.wmf"/><Relationship Id="rId36" Type="http://schemas.openxmlformats.org/officeDocument/2006/relationships/image" Target="../media/image250.wmf"/><Relationship Id="rId10" Type="http://schemas.openxmlformats.org/officeDocument/2006/relationships/image" Target="../media/image236.wmf"/><Relationship Id="rId19" Type="http://schemas.openxmlformats.org/officeDocument/2006/relationships/oleObject" Target="../embeddings/oleObject283.bin"/><Relationship Id="rId31" Type="http://schemas.openxmlformats.org/officeDocument/2006/relationships/oleObject" Target="../embeddings/oleObject289.bin"/><Relationship Id="rId4" Type="http://schemas.openxmlformats.org/officeDocument/2006/relationships/image" Target="../media/image243.wmf"/><Relationship Id="rId9" Type="http://schemas.openxmlformats.org/officeDocument/2006/relationships/oleObject" Target="../embeddings/oleObject278.bin"/><Relationship Id="rId14" Type="http://schemas.openxmlformats.org/officeDocument/2006/relationships/image" Target="../media/image238.wmf"/><Relationship Id="rId22" Type="http://schemas.openxmlformats.org/officeDocument/2006/relationships/image" Target="../media/image242.wmf"/><Relationship Id="rId27" Type="http://schemas.openxmlformats.org/officeDocument/2006/relationships/oleObject" Target="../embeddings/oleObject287.bin"/><Relationship Id="rId30" Type="http://schemas.openxmlformats.org/officeDocument/2006/relationships/image" Target="../media/image247.wmf"/><Relationship Id="rId35" Type="http://schemas.openxmlformats.org/officeDocument/2006/relationships/oleObject" Target="../embeddings/oleObject291.bin"/><Relationship Id="rId8" Type="http://schemas.openxmlformats.org/officeDocument/2006/relationships/image" Target="../media/image116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wmf"/><Relationship Id="rId13" Type="http://schemas.openxmlformats.org/officeDocument/2006/relationships/image" Target="../media/image254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93.bin"/><Relationship Id="rId12" Type="http://schemas.openxmlformats.org/officeDocument/2006/relationships/oleObject" Target="../embeddings/oleObject29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51.wmf"/><Relationship Id="rId11" Type="http://schemas.openxmlformats.org/officeDocument/2006/relationships/image" Target="../media/image253.wmf"/><Relationship Id="rId5" Type="http://schemas.openxmlformats.org/officeDocument/2006/relationships/oleObject" Target="../embeddings/oleObject292.bin"/><Relationship Id="rId15" Type="http://schemas.openxmlformats.org/officeDocument/2006/relationships/image" Target="../media/image255.wmf"/><Relationship Id="rId10" Type="http://schemas.openxmlformats.org/officeDocument/2006/relationships/oleObject" Target="../embeddings/oleObject294.bin"/><Relationship Id="rId4" Type="http://schemas.openxmlformats.org/officeDocument/2006/relationships/image" Target="../media/image256.png"/><Relationship Id="rId9" Type="http://schemas.openxmlformats.org/officeDocument/2006/relationships/image" Target="../media/image257.png"/><Relationship Id="rId14" Type="http://schemas.openxmlformats.org/officeDocument/2006/relationships/oleObject" Target="../embeddings/oleObject296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wmf"/><Relationship Id="rId13" Type="http://schemas.openxmlformats.org/officeDocument/2006/relationships/oleObject" Target="../embeddings/oleObject302.bin"/><Relationship Id="rId3" Type="http://schemas.openxmlformats.org/officeDocument/2006/relationships/oleObject" Target="../embeddings/oleObject297.bin"/><Relationship Id="rId7" Type="http://schemas.openxmlformats.org/officeDocument/2006/relationships/oleObject" Target="../embeddings/oleObject299.bin"/><Relationship Id="rId12" Type="http://schemas.openxmlformats.org/officeDocument/2006/relationships/image" Target="../media/image262.wmf"/><Relationship Id="rId17" Type="http://schemas.openxmlformats.org/officeDocument/2006/relationships/image" Target="../media/image265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64.png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59.wmf"/><Relationship Id="rId11" Type="http://schemas.openxmlformats.org/officeDocument/2006/relationships/oleObject" Target="../embeddings/oleObject301.bin"/><Relationship Id="rId5" Type="http://schemas.openxmlformats.org/officeDocument/2006/relationships/oleObject" Target="../embeddings/oleObject298.bin"/><Relationship Id="rId15" Type="http://schemas.openxmlformats.org/officeDocument/2006/relationships/image" Target="../media/image256.png"/><Relationship Id="rId10" Type="http://schemas.openxmlformats.org/officeDocument/2006/relationships/image" Target="../media/image261.wmf"/><Relationship Id="rId4" Type="http://schemas.openxmlformats.org/officeDocument/2006/relationships/image" Target="../media/image258.wmf"/><Relationship Id="rId9" Type="http://schemas.openxmlformats.org/officeDocument/2006/relationships/oleObject" Target="../embeddings/oleObject300.bin"/><Relationship Id="rId14" Type="http://schemas.openxmlformats.org/officeDocument/2006/relationships/image" Target="../media/image263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bilibili.com/video/BV1KK411H75U?from=search&amp;seid=6234911717751741736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6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304.bin"/><Relationship Id="rId5" Type="http://schemas.openxmlformats.org/officeDocument/2006/relationships/image" Target="../media/image268.wmf"/><Relationship Id="rId4" Type="http://schemas.openxmlformats.org/officeDocument/2006/relationships/oleObject" Target="../embeddings/oleObject303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wmf"/><Relationship Id="rId13" Type="http://schemas.openxmlformats.org/officeDocument/2006/relationships/image" Target="../media/image277.png"/><Relationship Id="rId3" Type="http://schemas.openxmlformats.org/officeDocument/2006/relationships/oleObject" Target="../embeddings/oleObject305.bin"/><Relationship Id="rId7" Type="http://schemas.openxmlformats.org/officeDocument/2006/relationships/oleObject" Target="../embeddings/oleObject307.bin"/><Relationship Id="rId12" Type="http://schemas.openxmlformats.org/officeDocument/2006/relationships/image" Target="../media/image27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72.wmf"/><Relationship Id="rId11" Type="http://schemas.openxmlformats.org/officeDocument/2006/relationships/oleObject" Target="../embeddings/oleObject309.bin"/><Relationship Id="rId5" Type="http://schemas.openxmlformats.org/officeDocument/2006/relationships/oleObject" Target="../embeddings/oleObject306.bin"/><Relationship Id="rId15" Type="http://schemas.openxmlformats.org/officeDocument/2006/relationships/image" Target="../media/image276.wmf"/><Relationship Id="rId10" Type="http://schemas.openxmlformats.org/officeDocument/2006/relationships/image" Target="../media/image274.wmf"/><Relationship Id="rId4" Type="http://schemas.openxmlformats.org/officeDocument/2006/relationships/image" Target="../media/image271.wmf"/><Relationship Id="rId9" Type="http://schemas.openxmlformats.org/officeDocument/2006/relationships/oleObject" Target="../embeddings/oleObject308.bin"/><Relationship Id="rId14" Type="http://schemas.openxmlformats.org/officeDocument/2006/relationships/oleObject" Target="../embeddings/oleObject310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image" Target="../media/image12.png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1.wmf"/><Relationship Id="rId17" Type="http://schemas.openxmlformats.org/officeDocument/2006/relationships/hyperlink" Target="https://haokan.baidu.com/v?pd=wisenatural&amp;vid=1824283737055952451" TargetMode="Externa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image" Target="../media/image14.png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wmf"/><Relationship Id="rId13" Type="http://schemas.microsoft.com/office/2007/relationships/diagramDrawing" Target="../diagrams/drawing1.xml"/><Relationship Id="rId3" Type="http://schemas.openxmlformats.org/officeDocument/2006/relationships/oleObject" Target="../embeddings/oleObject311.bin"/><Relationship Id="rId7" Type="http://schemas.openxmlformats.org/officeDocument/2006/relationships/oleObject" Target="../embeddings/oleObject313.bin"/><Relationship Id="rId12" Type="http://schemas.openxmlformats.org/officeDocument/2006/relationships/diagramColors" Target="../diagrams/colors1.xml"/><Relationship Id="rId17" Type="http://schemas.openxmlformats.org/officeDocument/2006/relationships/image" Target="../media/image286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85.png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81.wmf"/><Relationship Id="rId11" Type="http://schemas.openxmlformats.org/officeDocument/2006/relationships/diagramQuickStyle" Target="../diagrams/quickStyle1.xml"/><Relationship Id="rId5" Type="http://schemas.openxmlformats.org/officeDocument/2006/relationships/oleObject" Target="../embeddings/oleObject312.bin"/><Relationship Id="rId15" Type="http://schemas.openxmlformats.org/officeDocument/2006/relationships/image" Target="../media/image284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80.wmf"/><Relationship Id="rId9" Type="http://schemas.openxmlformats.org/officeDocument/2006/relationships/diagramData" Target="../diagrams/data1.xml"/><Relationship Id="rId14" Type="http://schemas.openxmlformats.org/officeDocument/2006/relationships/image" Target="../media/image28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oleObject" Target="../embeddings/oleObject314.bin"/><Relationship Id="rId7" Type="http://schemas.openxmlformats.org/officeDocument/2006/relationships/image" Target="../media/image28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48.wmf"/><Relationship Id="rId11" Type="http://schemas.openxmlformats.org/officeDocument/2006/relationships/image" Target="../media/image291.png"/><Relationship Id="rId5" Type="http://schemas.openxmlformats.org/officeDocument/2006/relationships/oleObject" Target="../embeddings/oleObject315.bin"/><Relationship Id="rId10" Type="http://schemas.openxmlformats.org/officeDocument/2006/relationships/image" Target="../media/image290.png"/><Relationship Id="rId4" Type="http://schemas.openxmlformats.org/officeDocument/2006/relationships/image" Target="../media/image47.wmf"/><Relationship Id="rId9" Type="http://schemas.openxmlformats.org/officeDocument/2006/relationships/image" Target="../media/image2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4.jpeg"/><Relationship Id="rId5" Type="http://schemas.openxmlformats.org/officeDocument/2006/relationships/hyperlink" Target="https://www.bilibili.com/video/av24671903/" TargetMode="External"/><Relationship Id="rId4" Type="http://schemas.openxmlformats.org/officeDocument/2006/relationships/image" Target="../media/image293.gi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8.bin"/><Relationship Id="rId13" Type="http://schemas.openxmlformats.org/officeDocument/2006/relationships/image" Target="../media/image299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96.wmf"/><Relationship Id="rId12" Type="http://schemas.openxmlformats.org/officeDocument/2006/relationships/oleObject" Target="../embeddings/oleObject320.bin"/><Relationship Id="rId17" Type="http://schemas.openxmlformats.org/officeDocument/2006/relationships/image" Target="../media/image301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22.bin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317.bin"/><Relationship Id="rId11" Type="http://schemas.openxmlformats.org/officeDocument/2006/relationships/image" Target="../media/image298.wmf"/><Relationship Id="rId5" Type="http://schemas.openxmlformats.org/officeDocument/2006/relationships/image" Target="../media/image295.wmf"/><Relationship Id="rId15" Type="http://schemas.openxmlformats.org/officeDocument/2006/relationships/image" Target="../media/image300.wmf"/><Relationship Id="rId10" Type="http://schemas.openxmlformats.org/officeDocument/2006/relationships/oleObject" Target="../embeddings/oleObject319.bin"/><Relationship Id="rId4" Type="http://schemas.openxmlformats.org/officeDocument/2006/relationships/oleObject" Target="../embeddings/oleObject316.bin"/><Relationship Id="rId9" Type="http://schemas.openxmlformats.org/officeDocument/2006/relationships/image" Target="../media/image297.wmf"/><Relationship Id="rId14" Type="http://schemas.openxmlformats.org/officeDocument/2006/relationships/oleObject" Target="../embeddings/oleObject321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wmf"/><Relationship Id="rId13" Type="http://schemas.openxmlformats.org/officeDocument/2006/relationships/oleObject" Target="../embeddings/oleObject328.bin"/><Relationship Id="rId18" Type="http://schemas.openxmlformats.org/officeDocument/2006/relationships/image" Target="../media/image309.wmf"/><Relationship Id="rId26" Type="http://schemas.openxmlformats.org/officeDocument/2006/relationships/image" Target="../media/image313.wmf"/><Relationship Id="rId3" Type="http://schemas.openxmlformats.org/officeDocument/2006/relationships/oleObject" Target="../embeddings/oleObject323.bin"/><Relationship Id="rId21" Type="http://schemas.openxmlformats.org/officeDocument/2006/relationships/oleObject" Target="../embeddings/oleObject332.bin"/><Relationship Id="rId7" Type="http://schemas.openxmlformats.org/officeDocument/2006/relationships/oleObject" Target="../embeddings/oleObject325.bin"/><Relationship Id="rId12" Type="http://schemas.openxmlformats.org/officeDocument/2006/relationships/image" Target="../media/image306.wmf"/><Relationship Id="rId17" Type="http://schemas.openxmlformats.org/officeDocument/2006/relationships/oleObject" Target="../embeddings/oleObject330.bin"/><Relationship Id="rId25" Type="http://schemas.openxmlformats.org/officeDocument/2006/relationships/oleObject" Target="../embeddings/oleObject33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08.wmf"/><Relationship Id="rId20" Type="http://schemas.openxmlformats.org/officeDocument/2006/relationships/image" Target="../media/image310.wmf"/><Relationship Id="rId29" Type="http://schemas.openxmlformats.org/officeDocument/2006/relationships/oleObject" Target="../embeddings/oleObject336.bin"/><Relationship Id="rId1" Type="http://schemas.openxmlformats.org/officeDocument/2006/relationships/vmlDrawing" Target="../drawings/vmlDrawing36.vml"/><Relationship Id="rId6" Type="http://schemas.openxmlformats.org/officeDocument/2006/relationships/image" Target="../media/image303.wmf"/><Relationship Id="rId11" Type="http://schemas.openxmlformats.org/officeDocument/2006/relationships/oleObject" Target="../embeddings/oleObject327.bin"/><Relationship Id="rId24" Type="http://schemas.openxmlformats.org/officeDocument/2006/relationships/image" Target="../media/image312.wmf"/><Relationship Id="rId32" Type="http://schemas.openxmlformats.org/officeDocument/2006/relationships/image" Target="../media/image316.wmf"/><Relationship Id="rId5" Type="http://schemas.openxmlformats.org/officeDocument/2006/relationships/oleObject" Target="../embeddings/oleObject324.bin"/><Relationship Id="rId15" Type="http://schemas.openxmlformats.org/officeDocument/2006/relationships/oleObject" Target="../embeddings/oleObject329.bin"/><Relationship Id="rId23" Type="http://schemas.openxmlformats.org/officeDocument/2006/relationships/oleObject" Target="../embeddings/oleObject333.bin"/><Relationship Id="rId28" Type="http://schemas.openxmlformats.org/officeDocument/2006/relationships/image" Target="../media/image314.wmf"/><Relationship Id="rId10" Type="http://schemas.openxmlformats.org/officeDocument/2006/relationships/image" Target="../media/image305.wmf"/><Relationship Id="rId19" Type="http://schemas.openxmlformats.org/officeDocument/2006/relationships/oleObject" Target="../embeddings/oleObject331.bin"/><Relationship Id="rId31" Type="http://schemas.openxmlformats.org/officeDocument/2006/relationships/oleObject" Target="../embeddings/oleObject337.bin"/><Relationship Id="rId4" Type="http://schemas.openxmlformats.org/officeDocument/2006/relationships/image" Target="../media/image302.wmf"/><Relationship Id="rId9" Type="http://schemas.openxmlformats.org/officeDocument/2006/relationships/oleObject" Target="../embeddings/oleObject326.bin"/><Relationship Id="rId14" Type="http://schemas.openxmlformats.org/officeDocument/2006/relationships/image" Target="../media/image307.wmf"/><Relationship Id="rId22" Type="http://schemas.openxmlformats.org/officeDocument/2006/relationships/image" Target="../media/image311.wmf"/><Relationship Id="rId27" Type="http://schemas.openxmlformats.org/officeDocument/2006/relationships/oleObject" Target="../embeddings/oleObject335.bin"/><Relationship Id="rId30" Type="http://schemas.openxmlformats.org/officeDocument/2006/relationships/image" Target="../media/image315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wmf"/><Relationship Id="rId13" Type="http://schemas.openxmlformats.org/officeDocument/2006/relationships/image" Target="../media/image310.wmf"/><Relationship Id="rId18" Type="http://schemas.openxmlformats.org/officeDocument/2006/relationships/oleObject" Target="../embeddings/oleObject345.bin"/><Relationship Id="rId3" Type="http://schemas.openxmlformats.org/officeDocument/2006/relationships/oleObject" Target="../embeddings/oleObject338.bin"/><Relationship Id="rId7" Type="http://schemas.openxmlformats.org/officeDocument/2006/relationships/oleObject" Target="../embeddings/oleObject340.bin"/><Relationship Id="rId12" Type="http://schemas.openxmlformats.org/officeDocument/2006/relationships/oleObject" Target="../embeddings/oleObject342.bin"/><Relationship Id="rId17" Type="http://schemas.openxmlformats.org/officeDocument/2006/relationships/image" Target="../media/image31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44.bin"/><Relationship Id="rId1" Type="http://schemas.openxmlformats.org/officeDocument/2006/relationships/vmlDrawing" Target="../drawings/vmlDrawing37.vml"/><Relationship Id="rId6" Type="http://schemas.openxmlformats.org/officeDocument/2006/relationships/image" Target="../media/image318.wmf"/><Relationship Id="rId11" Type="http://schemas.openxmlformats.org/officeDocument/2006/relationships/hyperlink" Target="&#21160;&#30011;/duopule/DopplerEffectSimulation.exe" TargetMode="External"/><Relationship Id="rId5" Type="http://schemas.openxmlformats.org/officeDocument/2006/relationships/oleObject" Target="../embeddings/oleObject339.bin"/><Relationship Id="rId15" Type="http://schemas.openxmlformats.org/officeDocument/2006/relationships/image" Target="../media/image311.wmf"/><Relationship Id="rId10" Type="http://schemas.openxmlformats.org/officeDocument/2006/relationships/image" Target="../media/image320.wmf"/><Relationship Id="rId19" Type="http://schemas.openxmlformats.org/officeDocument/2006/relationships/image" Target="../media/image314.wmf"/><Relationship Id="rId4" Type="http://schemas.openxmlformats.org/officeDocument/2006/relationships/image" Target="../media/image317.wmf"/><Relationship Id="rId9" Type="http://schemas.openxmlformats.org/officeDocument/2006/relationships/oleObject" Target="../embeddings/oleObject341.bin"/><Relationship Id="rId14" Type="http://schemas.openxmlformats.org/officeDocument/2006/relationships/oleObject" Target="../embeddings/oleObject343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wmf"/><Relationship Id="rId13" Type="http://schemas.openxmlformats.org/officeDocument/2006/relationships/oleObject" Target="../embeddings/oleObject350.bin"/><Relationship Id="rId3" Type="http://schemas.openxmlformats.org/officeDocument/2006/relationships/oleObject" Target="../embeddings/oleObject346.bin"/><Relationship Id="rId7" Type="http://schemas.openxmlformats.org/officeDocument/2006/relationships/oleObject" Target="../embeddings/oleObject347.bin"/><Relationship Id="rId12" Type="http://schemas.openxmlformats.org/officeDocument/2006/relationships/image" Target="../media/image31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323.jpeg"/><Relationship Id="rId11" Type="http://schemas.openxmlformats.org/officeDocument/2006/relationships/oleObject" Target="../embeddings/oleObject349.bin"/><Relationship Id="rId5" Type="http://schemas.openxmlformats.org/officeDocument/2006/relationships/image" Target="../media/image322.jpeg"/><Relationship Id="rId10" Type="http://schemas.openxmlformats.org/officeDocument/2006/relationships/image" Target="../media/image311.wmf"/><Relationship Id="rId4" Type="http://schemas.openxmlformats.org/officeDocument/2006/relationships/image" Target="../media/image321.wmf"/><Relationship Id="rId9" Type="http://schemas.openxmlformats.org/officeDocument/2006/relationships/oleObject" Target="../embeddings/oleObject348.bin"/><Relationship Id="rId14" Type="http://schemas.openxmlformats.org/officeDocument/2006/relationships/image" Target="../media/image314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jpeg"/><Relationship Id="rId7" Type="http://schemas.openxmlformats.org/officeDocument/2006/relationships/hyperlink" Target="https://www.bilibili.com/video/BV1K5411p7of/?spm_id_from=333.337.search-card.all.click" TargetMode="External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6.jpeg"/><Relationship Id="rId5" Type="http://schemas.openxmlformats.org/officeDocument/2006/relationships/hyperlink" Target="&#21160;&#30011;/duopule/&#20914;&#20987;&#27874;.exe" TargetMode="External"/><Relationship Id="rId4" Type="http://schemas.openxmlformats.org/officeDocument/2006/relationships/hyperlink" Target="https://haokan.baidu.com/v?vid=4565792424862754587&amp;pd=bjh&amp;fr=bjhauthor&amp;type=video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3.bin"/><Relationship Id="rId13" Type="http://schemas.openxmlformats.org/officeDocument/2006/relationships/image" Target="../media/image55.wmf"/><Relationship Id="rId3" Type="http://schemas.openxmlformats.org/officeDocument/2006/relationships/oleObject" Target="../embeddings/oleObject351.bin"/><Relationship Id="rId7" Type="http://schemas.openxmlformats.org/officeDocument/2006/relationships/image" Target="../media/image329.wmf"/><Relationship Id="rId12" Type="http://schemas.openxmlformats.org/officeDocument/2006/relationships/oleObject" Target="../embeddings/oleObject3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352.bin"/><Relationship Id="rId11" Type="http://schemas.openxmlformats.org/officeDocument/2006/relationships/image" Target="../media/image331.wmf"/><Relationship Id="rId5" Type="http://schemas.openxmlformats.org/officeDocument/2006/relationships/image" Target="../media/image332.png"/><Relationship Id="rId10" Type="http://schemas.openxmlformats.org/officeDocument/2006/relationships/oleObject" Target="../embeddings/oleObject354.bin"/><Relationship Id="rId4" Type="http://schemas.openxmlformats.org/officeDocument/2006/relationships/image" Target="../media/image328.wmf"/><Relationship Id="rId9" Type="http://schemas.openxmlformats.org/officeDocument/2006/relationships/image" Target="../media/image330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video/BV1iv411p7g2/" TargetMode="Externa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8.bin"/><Relationship Id="rId13" Type="http://schemas.openxmlformats.org/officeDocument/2006/relationships/image" Target="../media/image337.wmf"/><Relationship Id="rId3" Type="http://schemas.openxmlformats.org/officeDocument/2006/relationships/image" Target="../media/image332.png"/><Relationship Id="rId7" Type="http://schemas.openxmlformats.org/officeDocument/2006/relationships/image" Target="../media/image334.wmf"/><Relationship Id="rId12" Type="http://schemas.openxmlformats.org/officeDocument/2006/relationships/oleObject" Target="../embeddings/oleObject360.bin"/><Relationship Id="rId17" Type="http://schemas.openxmlformats.org/officeDocument/2006/relationships/image" Target="../media/image339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62.bin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357.bin"/><Relationship Id="rId11" Type="http://schemas.openxmlformats.org/officeDocument/2006/relationships/image" Target="../media/image336.wmf"/><Relationship Id="rId5" Type="http://schemas.openxmlformats.org/officeDocument/2006/relationships/image" Target="../media/image333.wmf"/><Relationship Id="rId15" Type="http://schemas.openxmlformats.org/officeDocument/2006/relationships/image" Target="../media/image338.wmf"/><Relationship Id="rId10" Type="http://schemas.openxmlformats.org/officeDocument/2006/relationships/oleObject" Target="../embeddings/oleObject359.bin"/><Relationship Id="rId4" Type="http://schemas.openxmlformats.org/officeDocument/2006/relationships/oleObject" Target="../embeddings/oleObject356.bin"/><Relationship Id="rId9" Type="http://schemas.openxmlformats.org/officeDocument/2006/relationships/image" Target="../media/image335.wmf"/><Relationship Id="rId14" Type="http://schemas.openxmlformats.org/officeDocument/2006/relationships/oleObject" Target="../embeddings/oleObject36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23.wmf"/><Relationship Id="rId26" Type="http://schemas.openxmlformats.org/officeDocument/2006/relationships/image" Target="../media/image27.wmf"/><Relationship Id="rId3" Type="http://schemas.openxmlformats.org/officeDocument/2006/relationships/oleObject" Target="../embeddings/oleObject11.bin"/><Relationship Id="rId21" Type="http://schemas.openxmlformats.org/officeDocument/2006/relationships/oleObject" Target="../embeddings/oleObject20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0.wmf"/><Relationship Id="rId17" Type="http://schemas.openxmlformats.org/officeDocument/2006/relationships/oleObject" Target="../embeddings/oleObject18.bin"/><Relationship Id="rId25" Type="http://schemas.openxmlformats.org/officeDocument/2006/relationships/oleObject" Target="../embeddings/oleObject22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2.wmf"/><Relationship Id="rId20" Type="http://schemas.openxmlformats.org/officeDocument/2006/relationships/image" Target="../media/image24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15.bin"/><Relationship Id="rId24" Type="http://schemas.openxmlformats.org/officeDocument/2006/relationships/image" Target="../media/image26.wmf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23" Type="http://schemas.openxmlformats.org/officeDocument/2006/relationships/oleObject" Target="../embeddings/oleObject21.bin"/><Relationship Id="rId10" Type="http://schemas.openxmlformats.org/officeDocument/2006/relationships/image" Target="../media/image19.wmf"/><Relationship Id="rId19" Type="http://schemas.openxmlformats.org/officeDocument/2006/relationships/oleObject" Target="../embeddings/oleObject19.bin"/><Relationship Id="rId4" Type="http://schemas.openxmlformats.org/officeDocument/2006/relationships/image" Target="../media/image16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21.wmf"/><Relationship Id="rId22" Type="http://schemas.openxmlformats.org/officeDocument/2006/relationships/image" Target="../media/image25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31.wmf"/><Relationship Id="rId18" Type="http://schemas.openxmlformats.org/officeDocument/2006/relationships/oleObject" Target="../embeddings/oleObject30.bin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35.wmf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3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9.bin"/><Relationship Id="rId20" Type="http://schemas.openxmlformats.org/officeDocument/2006/relationships/oleObject" Target="../embeddings/oleObject31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4.wmf"/><Relationship Id="rId5" Type="http://schemas.openxmlformats.org/officeDocument/2006/relationships/image" Target="../media/image28.wmf"/><Relationship Id="rId15" Type="http://schemas.openxmlformats.org/officeDocument/2006/relationships/image" Target="../media/image32.wmf"/><Relationship Id="rId10" Type="http://schemas.openxmlformats.org/officeDocument/2006/relationships/oleObject" Target="../embeddings/oleObject26.bin"/><Relationship Id="rId19" Type="http://schemas.openxmlformats.org/officeDocument/2006/relationships/image" Target="../media/image34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30.wmf"/><Relationship Id="rId14" Type="http://schemas.openxmlformats.org/officeDocument/2006/relationships/oleObject" Target="../embeddings/oleObject2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6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3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2"/>
          <p:cNvSpPr txBox="1">
            <a:spLocks noChangeArrowheads="1"/>
          </p:cNvSpPr>
          <p:nvPr/>
        </p:nvSpPr>
        <p:spPr bwMode="auto">
          <a:xfrm>
            <a:off x="398463" y="476250"/>
            <a:ext cx="8262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aseline="0"/>
              <a:t>第</a:t>
            </a:r>
            <a:r>
              <a:rPr lang="zh-CN" altLang="en-US" sz="3200" baseline="0">
                <a:latin typeface="Times New Roman" panose="02020603050405020304" pitchFamily="18" charset="0"/>
              </a:rPr>
              <a:t>4</a:t>
            </a:r>
            <a:r>
              <a:rPr lang="zh-CN" altLang="en-US" sz="3200" baseline="0"/>
              <a:t>节 惠更斯原理 折射与反射</a:t>
            </a:r>
            <a:br>
              <a:rPr lang="zh-CN" altLang="en-US" sz="3200" baseline="0"/>
            </a:br>
            <a:r>
              <a:rPr lang="zh-CN" altLang="en-US" sz="3200" baseline="0"/>
              <a:t> </a:t>
            </a:r>
            <a:r>
              <a:rPr lang="zh-CN" altLang="en-US" sz="2400" baseline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Huygens</a:t>
            </a:r>
            <a:r>
              <a:rPr lang="en-US" altLang="zh-CN" sz="2400" baseline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’</a:t>
            </a:r>
            <a:r>
              <a:rPr lang="zh-CN" altLang="en-US" sz="2400" baseline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Principle Refraction and Reflection</a:t>
            </a: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446088" y="2187575"/>
            <a:ext cx="55499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一个波阵面上的各点都可视为新的波源，产生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球面次级子波</a:t>
            </a:r>
            <a:r>
              <a:rPr lang="zh-CN" altLang="en-US" baseline="0">
                <a:latin typeface="Times New Roman" panose="02020603050405020304" pitchFamily="18" charset="0"/>
              </a:rPr>
              <a:t>， 一段时间之后，这些子波的包迹就是新的波阵面。</a:t>
            </a:r>
            <a:endParaRPr lang="zh-CN" altLang="en-US" baseline="0"/>
          </a:p>
        </p:txBody>
      </p:sp>
      <p:sp>
        <p:nvSpPr>
          <p:cNvPr id="86046" name="Text Box 31"/>
          <p:cNvSpPr txBox="1">
            <a:spLocks noChangeArrowheads="1"/>
          </p:cNvSpPr>
          <p:nvPr/>
        </p:nvSpPr>
        <p:spPr bwMode="auto">
          <a:xfrm>
            <a:off x="80963" y="1603375"/>
            <a:ext cx="28432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</a:rPr>
              <a:t>4.1  </a:t>
            </a:r>
            <a:r>
              <a:rPr lang="zh-CN" altLang="en-US" baseline="0">
                <a:solidFill>
                  <a:srgbClr val="0000CC"/>
                </a:solidFill>
              </a:rPr>
              <a:t>惠更斯原理 </a:t>
            </a:r>
          </a:p>
        </p:txBody>
      </p:sp>
      <p:sp>
        <p:nvSpPr>
          <p:cNvPr id="2053" name="Text Box 32"/>
          <p:cNvSpPr txBox="1">
            <a:spLocks noChangeArrowheads="1"/>
          </p:cNvSpPr>
          <p:nvPr/>
        </p:nvSpPr>
        <p:spPr bwMode="auto">
          <a:xfrm>
            <a:off x="8785225" y="6400800"/>
            <a:ext cx="338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2" name="Oval 5"/>
          <p:cNvSpPr>
            <a:spLocks noChangeArrowheads="1"/>
          </p:cNvSpPr>
          <p:nvPr/>
        </p:nvSpPr>
        <p:spPr bwMode="auto">
          <a:xfrm>
            <a:off x="1150938" y="4148138"/>
            <a:ext cx="2133600" cy="2133600"/>
          </a:xfrm>
          <a:prstGeom prst="ellipse">
            <a:avLst/>
          </a:prstGeom>
          <a:noFill/>
          <a:ln w="57150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 rot="1200000">
            <a:off x="1463675" y="4265613"/>
            <a:ext cx="1568450" cy="1743075"/>
            <a:chOff x="0" y="0"/>
            <a:chExt cx="960" cy="1104"/>
          </a:xfrm>
        </p:grpSpPr>
        <p:sp>
          <p:nvSpPr>
            <p:cNvPr id="2086" name="Oval 7"/>
            <p:cNvSpPr>
              <a:spLocks noChangeArrowheads="1"/>
            </p:cNvSpPr>
            <p:nvPr/>
          </p:nvSpPr>
          <p:spPr bwMode="auto">
            <a:xfrm>
              <a:off x="96" y="0"/>
              <a:ext cx="384" cy="3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2087" name="Oval 8"/>
            <p:cNvSpPr>
              <a:spLocks noChangeArrowheads="1"/>
            </p:cNvSpPr>
            <p:nvPr/>
          </p:nvSpPr>
          <p:spPr bwMode="auto">
            <a:xfrm>
              <a:off x="0" y="144"/>
              <a:ext cx="960" cy="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 rot="-1320000">
            <a:off x="1444625" y="4268788"/>
            <a:ext cx="1501775" cy="1724025"/>
            <a:chOff x="0" y="0"/>
            <a:chExt cx="960" cy="1104"/>
          </a:xfrm>
        </p:grpSpPr>
        <p:sp>
          <p:nvSpPr>
            <p:cNvPr id="2084" name="Oval 10"/>
            <p:cNvSpPr>
              <a:spLocks noChangeArrowheads="1"/>
            </p:cNvSpPr>
            <p:nvPr/>
          </p:nvSpPr>
          <p:spPr bwMode="auto">
            <a:xfrm>
              <a:off x="96" y="0"/>
              <a:ext cx="384" cy="3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2085" name="Oval 11"/>
            <p:cNvSpPr>
              <a:spLocks noChangeArrowheads="1"/>
            </p:cNvSpPr>
            <p:nvPr/>
          </p:nvSpPr>
          <p:spPr bwMode="auto">
            <a:xfrm>
              <a:off x="0" y="144"/>
              <a:ext cx="960" cy="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 rot="3960000">
            <a:off x="1573212" y="4321176"/>
            <a:ext cx="1501775" cy="1765300"/>
            <a:chOff x="0" y="0"/>
            <a:chExt cx="960" cy="1104"/>
          </a:xfrm>
        </p:grpSpPr>
        <p:sp>
          <p:nvSpPr>
            <p:cNvPr id="2082" name="Oval 13"/>
            <p:cNvSpPr>
              <a:spLocks noChangeArrowheads="1"/>
            </p:cNvSpPr>
            <p:nvPr/>
          </p:nvSpPr>
          <p:spPr bwMode="auto">
            <a:xfrm>
              <a:off x="96" y="0"/>
              <a:ext cx="384" cy="3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2083" name="Oval 14"/>
            <p:cNvSpPr>
              <a:spLocks noChangeArrowheads="1"/>
            </p:cNvSpPr>
            <p:nvPr/>
          </p:nvSpPr>
          <p:spPr bwMode="auto">
            <a:xfrm>
              <a:off x="0" y="144"/>
              <a:ext cx="960" cy="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1431925" y="4232275"/>
            <a:ext cx="1581150" cy="1751013"/>
            <a:chOff x="0" y="0"/>
            <a:chExt cx="960" cy="1104"/>
          </a:xfrm>
        </p:grpSpPr>
        <p:sp>
          <p:nvSpPr>
            <p:cNvPr id="2080" name="Oval 16"/>
            <p:cNvSpPr>
              <a:spLocks noChangeArrowheads="1"/>
            </p:cNvSpPr>
            <p:nvPr/>
          </p:nvSpPr>
          <p:spPr bwMode="auto">
            <a:xfrm>
              <a:off x="96" y="0"/>
              <a:ext cx="384" cy="3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2081" name="Oval 17"/>
            <p:cNvSpPr>
              <a:spLocks noChangeArrowheads="1"/>
            </p:cNvSpPr>
            <p:nvPr/>
          </p:nvSpPr>
          <p:spPr bwMode="auto">
            <a:xfrm>
              <a:off x="0" y="144"/>
              <a:ext cx="960" cy="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 rot="2700000">
            <a:off x="1545431" y="4255294"/>
            <a:ext cx="1525588" cy="1778000"/>
            <a:chOff x="0" y="0"/>
            <a:chExt cx="960" cy="1104"/>
          </a:xfrm>
        </p:grpSpPr>
        <p:sp>
          <p:nvSpPr>
            <p:cNvPr id="2078" name="Oval 19"/>
            <p:cNvSpPr>
              <a:spLocks noChangeArrowheads="1"/>
            </p:cNvSpPr>
            <p:nvPr/>
          </p:nvSpPr>
          <p:spPr bwMode="auto">
            <a:xfrm>
              <a:off x="96" y="0"/>
              <a:ext cx="384" cy="3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2079" name="Oval 20"/>
            <p:cNvSpPr>
              <a:spLocks noChangeArrowheads="1"/>
            </p:cNvSpPr>
            <p:nvPr/>
          </p:nvSpPr>
          <p:spPr bwMode="auto">
            <a:xfrm>
              <a:off x="0" y="144"/>
              <a:ext cx="960" cy="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</p:grpSp>
      <p:sp>
        <p:nvSpPr>
          <p:cNvPr id="48" name="Oval 21"/>
          <p:cNvSpPr>
            <a:spLocks noChangeArrowheads="1"/>
          </p:cNvSpPr>
          <p:nvPr/>
        </p:nvSpPr>
        <p:spPr bwMode="auto">
          <a:xfrm>
            <a:off x="1431925" y="4487863"/>
            <a:ext cx="1581150" cy="1524000"/>
          </a:xfrm>
          <a:prstGeom prst="ellipse">
            <a:avLst/>
          </a:prstGeom>
          <a:gradFill rotWithShape="0">
            <a:gsLst>
              <a:gs pos="0">
                <a:srgbClr val="FFF2F2"/>
              </a:gs>
              <a:gs pos="100000">
                <a:srgbClr val="FFCCCC"/>
              </a:gs>
            </a:gsLst>
            <a:path path="shape">
              <a:fillToRect l="50000" t="50000" r="50000" b="50000"/>
            </a:path>
          </a:gradFill>
          <a:ln w="571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pSp>
        <p:nvGrpSpPr>
          <p:cNvPr id="7" name="组合 60"/>
          <p:cNvGrpSpPr>
            <a:grpSpLocks/>
          </p:cNvGrpSpPr>
          <p:nvPr/>
        </p:nvGrpSpPr>
        <p:grpSpPr bwMode="auto">
          <a:xfrm>
            <a:off x="2819400" y="5656263"/>
            <a:ext cx="985838" cy="438150"/>
            <a:chOff x="2819376" y="5656293"/>
            <a:chExt cx="985365" cy="438157"/>
          </a:xfrm>
        </p:grpSpPr>
        <p:graphicFrame>
          <p:nvGraphicFramePr>
            <p:cNvPr id="2076" name="Object 32"/>
            <p:cNvGraphicFramePr>
              <a:graphicFrameLocks noChangeAspect="1"/>
            </p:cNvGraphicFramePr>
            <p:nvPr/>
          </p:nvGraphicFramePr>
          <p:xfrm>
            <a:off x="3549636" y="5656293"/>
            <a:ext cx="255105" cy="4381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2" name="Equation" r:id="rId3" imgW="88746" imgH="152136" progId="Equation.DSMT4">
                    <p:embed/>
                  </p:oleObj>
                </mc:Choice>
                <mc:Fallback>
                  <p:oleObj name="Equation" r:id="rId3" imgW="88746" imgH="152136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9636" y="5656293"/>
                          <a:ext cx="255105" cy="4381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77" name="Line 25"/>
            <p:cNvSpPr>
              <a:spLocks noChangeShapeType="1"/>
            </p:cNvSpPr>
            <p:nvPr/>
          </p:nvSpPr>
          <p:spPr bwMode="auto">
            <a:xfrm>
              <a:off x="2819376" y="5802345"/>
              <a:ext cx="68580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组合 58"/>
          <p:cNvGrpSpPr>
            <a:grpSpLocks/>
          </p:cNvGrpSpPr>
          <p:nvPr/>
        </p:nvGrpSpPr>
        <p:grpSpPr bwMode="auto">
          <a:xfrm>
            <a:off x="3294063" y="5072063"/>
            <a:ext cx="1179512" cy="428625"/>
            <a:chOff x="3155852" y="5117755"/>
            <a:chExt cx="1179513" cy="428625"/>
          </a:xfrm>
        </p:grpSpPr>
        <p:graphicFrame>
          <p:nvGraphicFramePr>
            <p:cNvPr id="2074" name="Object 33"/>
            <p:cNvGraphicFramePr>
              <a:graphicFrameLocks noChangeAspect="1"/>
            </p:cNvGraphicFramePr>
            <p:nvPr/>
          </p:nvGraphicFramePr>
          <p:xfrm>
            <a:off x="3471765" y="5117755"/>
            <a:ext cx="863600" cy="428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3" name="Equation" r:id="rId5" imgW="761669" imgH="380835" progId="Equation.DSMT4">
                    <p:embed/>
                  </p:oleObj>
                </mc:Choice>
                <mc:Fallback>
                  <p:oleObj name="Equation" r:id="rId5" imgW="761669" imgH="380835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1765" y="5117755"/>
                          <a:ext cx="863600" cy="428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75" name="Line 26"/>
            <p:cNvSpPr>
              <a:spLocks noChangeShapeType="1"/>
            </p:cNvSpPr>
            <p:nvPr/>
          </p:nvSpPr>
          <p:spPr bwMode="auto">
            <a:xfrm>
              <a:off x="3155852" y="5297142"/>
              <a:ext cx="30480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" name="组合 57"/>
          <p:cNvGrpSpPr>
            <a:grpSpLocks/>
          </p:cNvGrpSpPr>
          <p:nvPr/>
        </p:nvGrpSpPr>
        <p:grpSpPr bwMode="auto">
          <a:xfrm>
            <a:off x="3074988" y="4492625"/>
            <a:ext cx="1806575" cy="323850"/>
            <a:chOff x="2774852" y="4722467"/>
            <a:chExt cx="1806581" cy="323850"/>
          </a:xfrm>
        </p:grpSpPr>
        <p:graphicFrame>
          <p:nvGraphicFramePr>
            <p:cNvPr id="2072" name="Object 34"/>
            <p:cNvGraphicFramePr>
              <a:graphicFrameLocks noChangeAspect="1"/>
            </p:cNvGraphicFramePr>
            <p:nvPr/>
          </p:nvGraphicFramePr>
          <p:xfrm>
            <a:off x="3213008" y="4722467"/>
            <a:ext cx="1368425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4" name="Equation" r:id="rId7" imgW="1345616" imgH="304668" progId="Equation.DSMT4">
                    <p:embed/>
                  </p:oleObj>
                </mc:Choice>
                <mc:Fallback>
                  <p:oleObj name="Equation" r:id="rId7" imgW="1345616" imgH="304668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3008" y="4722467"/>
                          <a:ext cx="1368425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73" name="Line 28"/>
            <p:cNvSpPr>
              <a:spLocks noChangeShapeType="1"/>
            </p:cNvSpPr>
            <p:nvPr/>
          </p:nvSpPr>
          <p:spPr bwMode="auto">
            <a:xfrm>
              <a:off x="2774852" y="4916142"/>
              <a:ext cx="457200" cy="0"/>
            </a:xfrm>
            <a:prstGeom prst="line">
              <a:avLst/>
            </a:prstGeom>
            <a:noFill/>
            <a:ln w="25400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组合 59"/>
          <p:cNvGrpSpPr>
            <a:grpSpLocks/>
          </p:cNvGrpSpPr>
          <p:nvPr/>
        </p:nvGrpSpPr>
        <p:grpSpPr bwMode="auto">
          <a:xfrm>
            <a:off x="2089150" y="4706938"/>
            <a:ext cx="646113" cy="609600"/>
            <a:chOff x="2089116" y="4706955"/>
            <a:chExt cx="646113" cy="609600"/>
          </a:xfrm>
        </p:grpSpPr>
        <p:sp>
          <p:nvSpPr>
            <p:cNvPr id="2070" name="Line 22"/>
            <p:cNvSpPr>
              <a:spLocks noChangeShapeType="1"/>
            </p:cNvSpPr>
            <p:nvPr/>
          </p:nvSpPr>
          <p:spPr bwMode="auto">
            <a:xfrm flipV="1">
              <a:off x="2125629" y="4706955"/>
              <a:ext cx="609600" cy="609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071" name="Object 35"/>
            <p:cNvGraphicFramePr>
              <a:graphicFrameLocks noChangeAspect="1"/>
            </p:cNvGraphicFramePr>
            <p:nvPr/>
          </p:nvGraphicFramePr>
          <p:xfrm>
            <a:off x="2089116" y="4706955"/>
            <a:ext cx="290513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5" name="公式" r:id="rId9" imgW="114102" imgH="126780" progId="Equation.3">
                    <p:embed/>
                  </p:oleObj>
                </mc:Choice>
                <mc:Fallback>
                  <p:oleObj name="公式" r:id="rId9" imgW="114102" imgH="12678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89116" y="4706955"/>
                          <a:ext cx="290513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7" name="Line 30"/>
          <p:cNvSpPr>
            <a:spLocks noChangeShapeType="1"/>
          </p:cNvSpPr>
          <p:nvPr/>
        </p:nvSpPr>
        <p:spPr bwMode="auto">
          <a:xfrm flipV="1">
            <a:off x="2735263" y="4470400"/>
            <a:ext cx="2286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1540" name="Picture 3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5" y="1639888"/>
            <a:ext cx="2628900" cy="308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6069013" y="4816475"/>
            <a:ext cx="2809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nl-NL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Christiaan Huygens</a:t>
            </a:r>
            <a:endParaRPr lang="zh-CN" altLang="en-US" sz="2400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6470650" y="5218113"/>
            <a:ext cx="20447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(1629—1695)</a:t>
            </a:r>
            <a:endParaRPr lang="zh-CN" altLang="en-US" sz="2400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>
            <a:spLocks noChangeArrowheads="1"/>
          </p:cNvSpPr>
          <p:nvPr/>
        </p:nvSpPr>
        <p:spPr bwMode="auto">
          <a:xfrm>
            <a:off x="5327650" y="5641975"/>
            <a:ext cx="37242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aseline="0">
                <a:latin typeface="宋体" panose="02010600030101010101" pitchFamily="2" charset="-122"/>
              </a:rPr>
              <a:t>荷兰物理学家、天文学家和数学家、钟表学家，土卫六的发现者。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6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6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60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60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6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0" dur="500"/>
                                        <p:tgtEl>
                                          <p:spTgt spid="86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2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8" grpId="0" autoUpdateAnimBg="0"/>
      <p:bldP spid="86019" grpId="0" autoUpdateAnimBg="0"/>
      <p:bldP spid="86046" grpId="0" autoUpdateAnimBg="0"/>
      <p:bldP spid="32" grpId="0" animBg="1"/>
      <p:bldP spid="48" grpId="0" animBg="1"/>
      <p:bldP spid="57" grpId="0" animBg="1"/>
      <p:bldP spid="63" grpId="0"/>
      <p:bldP spid="64" grpId="0"/>
      <p:bldP spid="6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190500" y="215900"/>
            <a:ext cx="373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</a:rPr>
              <a:t>5.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2 波的干涉</a:t>
            </a:r>
            <a:endParaRPr lang="zh-CN" altLang="en-US" b="0" baseline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89091" name="Text Box 3"/>
          <p:cNvSpPr txBox="1">
            <a:spLocks noChangeArrowheads="1"/>
          </p:cNvSpPr>
          <p:nvPr/>
        </p:nvSpPr>
        <p:spPr bwMode="auto">
          <a:xfrm>
            <a:off x="300038" y="893763"/>
            <a:ext cx="36353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5.2.1 </a:t>
            </a:r>
            <a:r>
              <a:rPr lang="zh-CN" altLang="en-US" baseline="0">
                <a:latin typeface="宋体" panose="02010600030101010101" pitchFamily="2" charset="-122"/>
              </a:rPr>
              <a:t>干涉现象</a:t>
            </a: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701675" y="5108575"/>
            <a:ext cx="80010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水波干涉</a:t>
            </a:r>
            <a:r>
              <a:rPr lang="zh-CN" altLang="en-US" baseline="0">
                <a:latin typeface="Times New Roman" panose="02020603050405020304" pitchFamily="18" charset="0"/>
              </a:rPr>
              <a:t>：凸的地方总凸, 凹的地方总凹。</a:t>
            </a:r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738188" y="3721100"/>
            <a:ext cx="7848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声波干涉</a:t>
            </a:r>
            <a:r>
              <a:rPr lang="zh-CN" altLang="en-US" baseline="0">
                <a:latin typeface="Times New Roman" panose="02020603050405020304" pitchFamily="18" charset="0"/>
              </a:rPr>
              <a:t>：强的地方总强, 弱的地方总弱。</a:t>
            </a:r>
          </a:p>
        </p:txBody>
      </p:sp>
      <p:sp>
        <p:nvSpPr>
          <p:cNvPr id="89094" name="Rectangle 6"/>
          <p:cNvSpPr>
            <a:spLocks noChangeArrowheads="1"/>
          </p:cNvSpPr>
          <p:nvPr/>
        </p:nvSpPr>
        <p:spPr bwMode="auto">
          <a:xfrm>
            <a:off x="701675" y="4341813"/>
            <a:ext cx="7905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光波干涉</a:t>
            </a:r>
            <a:r>
              <a:rPr lang="zh-CN" altLang="en-US" baseline="0">
                <a:latin typeface="Times New Roman" panose="02020603050405020304" pitchFamily="18" charset="0"/>
              </a:rPr>
              <a:t>：亮的地方总亮, 暗的地方总暗。</a:t>
            </a:r>
          </a:p>
        </p:txBody>
      </p:sp>
      <p:sp>
        <p:nvSpPr>
          <p:cNvPr id="89095" name="Text Box 7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287338" y="1484313"/>
            <a:ext cx="5732462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eaLnBrk="1" hangingPunct="1">
              <a:spcBef>
                <a:spcPct val="50000"/>
              </a:spcBef>
              <a:defRPr/>
            </a:pPr>
            <a:r>
              <a:rPr lang="zh-CN" altLang="en-US" baseline="0" dirty="0">
                <a:solidFill>
                  <a:srgbClr val="0000CC"/>
                </a:solidFill>
                <a:latin typeface="+mn-ea"/>
                <a:ea typeface="+mn-ea"/>
              </a:rPr>
              <a:t>满足一定条件</a:t>
            </a:r>
            <a:r>
              <a:rPr lang="zh-CN" altLang="en-US" baseline="0" dirty="0">
                <a:latin typeface="+mn-ea"/>
                <a:ea typeface="+mn-ea"/>
              </a:rPr>
              <a:t>的两列波相遇，在迭加区域内，有些点的振动</a:t>
            </a:r>
            <a:r>
              <a:rPr lang="zh-CN" altLang="en-US" baseline="0" dirty="0">
                <a:solidFill>
                  <a:srgbClr val="0000CC"/>
                </a:solidFill>
                <a:latin typeface="+mn-ea"/>
                <a:ea typeface="+mn-ea"/>
              </a:rPr>
              <a:t>始终加强</a:t>
            </a:r>
            <a:r>
              <a:rPr lang="zh-CN" altLang="en-US" baseline="0" dirty="0">
                <a:latin typeface="+mn-ea"/>
                <a:ea typeface="+mn-ea"/>
              </a:rPr>
              <a:t>，有些点</a:t>
            </a:r>
            <a:r>
              <a:rPr lang="zh-CN" altLang="en-US" baseline="0" dirty="0">
                <a:solidFill>
                  <a:srgbClr val="0000CC"/>
                </a:solidFill>
                <a:latin typeface="+mn-ea"/>
                <a:ea typeface="+mn-ea"/>
              </a:rPr>
              <a:t>始终减弱</a:t>
            </a:r>
            <a:r>
              <a:rPr lang="zh-CN" altLang="en-US" baseline="0" dirty="0">
                <a:latin typeface="+mn-ea"/>
                <a:ea typeface="+mn-ea"/>
              </a:rPr>
              <a:t>，呈现出有规则的</a:t>
            </a:r>
            <a:r>
              <a:rPr lang="zh-CN" altLang="en-US" baseline="0" dirty="0">
                <a:solidFill>
                  <a:srgbClr val="0000CC"/>
                </a:solidFill>
                <a:latin typeface="+mn-ea"/>
                <a:ea typeface="+mn-ea"/>
              </a:rPr>
              <a:t>稳定分布</a:t>
            </a:r>
            <a:r>
              <a:rPr lang="zh-CN" altLang="en-US" baseline="0" dirty="0">
                <a:latin typeface="+mn-ea"/>
                <a:ea typeface="+mn-ea"/>
              </a:rPr>
              <a:t>的现象。</a:t>
            </a:r>
          </a:p>
        </p:txBody>
      </p:sp>
      <p:sp>
        <p:nvSpPr>
          <p:cNvPr id="89096" name="Text Box 8"/>
          <p:cNvSpPr txBox="1">
            <a:spLocks noChangeArrowheads="1"/>
          </p:cNvSpPr>
          <p:nvPr/>
        </p:nvSpPr>
        <p:spPr bwMode="auto">
          <a:xfrm>
            <a:off x="446088" y="5692775"/>
            <a:ext cx="84709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可以产生干涉现象的波叫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相干波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，产生相干波的波源叫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相干波源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。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8769350" y="6381750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5</a:t>
            </a:r>
          </a:p>
        </p:txBody>
      </p:sp>
      <p:pic>
        <p:nvPicPr>
          <p:cNvPr id="61450" name="Picture 10" descr="C:\Documents and Settings\Administrator\Application Data\Tencent\Users\188541213\QQ\WinTemp\RichOle\A~[BRI]W8H6]%FVZ}Y)5BA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392238"/>
            <a:ext cx="3044825" cy="208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hlinkClick r:id="rId3"/>
          </p:cNvPr>
          <p:cNvSpPr txBox="1">
            <a:spLocks noChangeArrowheads="1"/>
          </p:cNvSpPr>
          <p:nvPr/>
        </p:nvSpPr>
        <p:spPr bwMode="auto">
          <a:xfrm>
            <a:off x="7631113" y="3536950"/>
            <a:ext cx="1346200" cy="3683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00" u="sng" baseline="0"/>
              <a:t>水波的干涉</a:t>
            </a:r>
            <a:endParaRPr lang="en-US" altLang="zh-CN" sz="1800" u="sng" baseline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9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75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75"/>
                                        <p:tgtEl>
                                          <p:spTgt spid="8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75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75"/>
                                        <p:tgtEl>
                                          <p:spTgt spid="89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0" grpId="0" autoUpdateAnimBg="0"/>
      <p:bldP spid="89091" grpId="0" autoUpdateAnimBg="0"/>
      <p:bldP spid="89092" grpId="0" autoUpdateAnimBg="0"/>
      <p:bldP spid="89093" grpId="0" autoUpdateAnimBg="0"/>
      <p:bldP spid="89094" grpId="0" autoUpdateAnimBg="0"/>
      <p:bldP spid="89095" grpId="0" autoUpdateAnimBg="0"/>
      <p:bldP spid="89096" grpId="0" autoUpdateAnimBg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300038" y="252413"/>
            <a:ext cx="472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aseline="0">
                <a:latin typeface="Times New Roman" panose="02020603050405020304" pitchFamily="18" charset="0"/>
              </a:rPr>
              <a:t>5.2.2 </a:t>
            </a:r>
            <a:r>
              <a:rPr lang="zh-CN" altLang="en-US" baseline="0">
                <a:latin typeface="Times New Roman" panose="02020603050405020304" pitchFamily="18" charset="0"/>
              </a:rPr>
              <a:t>相干波源的条件</a:t>
            </a:r>
          </a:p>
        </p:txBody>
      </p:sp>
      <p:sp>
        <p:nvSpPr>
          <p:cNvPr id="90115" name="AutoShape 3"/>
          <p:cNvSpPr>
            <a:spLocks/>
          </p:cNvSpPr>
          <p:nvPr/>
        </p:nvSpPr>
        <p:spPr bwMode="auto">
          <a:xfrm>
            <a:off x="827088" y="1184275"/>
            <a:ext cx="349250" cy="944563"/>
          </a:xfrm>
          <a:prstGeom prst="leftBrace">
            <a:avLst>
              <a:gd name="adj1" fmla="val 35748"/>
              <a:gd name="adj2" fmla="val 50000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90116" name="Text Box 4"/>
          <p:cNvSpPr txBox="1">
            <a:spLocks noChangeArrowheads="1"/>
          </p:cNvSpPr>
          <p:nvPr/>
        </p:nvSpPr>
        <p:spPr bwMode="auto">
          <a:xfrm>
            <a:off x="1139825" y="873125"/>
            <a:ext cx="3286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波源振动方向相同</a:t>
            </a:r>
            <a:endParaRPr lang="zh-CN" altLang="en-US" b="0" baseline="0">
              <a:solidFill>
                <a:srgbClr val="0000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1176338" y="1376363"/>
            <a:ext cx="178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频率相同</a:t>
            </a:r>
            <a:endParaRPr lang="zh-CN" altLang="en-US" b="0" baseline="0">
              <a:solidFill>
                <a:srgbClr val="0000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0118" name="Text Box 6"/>
          <p:cNvSpPr txBox="1">
            <a:spLocks noChangeArrowheads="1"/>
          </p:cNvSpPr>
          <p:nvPr/>
        </p:nvSpPr>
        <p:spPr bwMode="auto">
          <a:xfrm>
            <a:off x="1176338" y="1881188"/>
            <a:ext cx="28479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有恒定的相位差</a:t>
            </a:r>
            <a:endParaRPr lang="zh-CN" altLang="en-US" b="0" baseline="0">
              <a:solidFill>
                <a:srgbClr val="0000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0119" name="Text Box 7"/>
          <p:cNvSpPr txBox="1">
            <a:spLocks noChangeArrowheads="1"/>
          </p:cNvSpPr>
          <p:nvPr/>
        </p:nvSpPr>
        <p:spPr bwMode="auto">
          <a:xfrm>
            <a:off x="330200" y="2455863"/>
            <a:ext cx="559276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aseline="0">
                <a:latin typeface="Times New Roman" panose="02020603050405020304" pitchFamily="18" charset="0"/>
              </a:rPr>
              <a:t>5.2.3 </a:t>
            </a:r>
            <a:r>
              <a:rPr lang="zh-CN" altLang="en-US" baseline="0">
                <a:latin typeface="Times New Roman" panose="02020603050405020304" pitchFamily="18" charset="0"/>
              </a:rPr>
              <a:t>干涉相长、相消条件</a:t>
            </a:r>
          </a:p>
          <a:p>
            <a:pPr eaLnBrk="1" hangingPunct="1">
              <a:lnSpc>
                <a:spcPct val="70000"/>
              </a:lnSpc>
            </a:pPr>
            <a:r>
              <a:rPr lang="zh-CN" altLang="en-US" i="1" baseline="0">
                <a:latin typeface="Times New Roman" panose="02020603050405020304" pitchFamily="18" charset="0"/>
              </a:rPr>
              <a:t>       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90120" name="Object 8"/>
          <p:cNvGraphicFramePr>
            <a:graphicFrameLocks noChangeAspect="1"/>
          </p:cNvGraphicFramePr>
          <p:nvPr/>
        </p:nvGraphicFramePr>
        <p:xfrm>
          <a:off x="1835150" y="3559175"/>
          <a:ext cx="3024188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2" name="Equation" r:id="rId3" imgW="2844800" imgH="431800" progId="Equation.DSMT4">
                  <p:embed/>
                </p:oleObj>
              </mc:Choice>
              <mc:Fallback>
                <p:oleObj name="Equation" r:id="rId3" imgW="2844800" imgH="431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559175"/>
                        <a:ext cx="3024188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21" name="Object 9"/>
          <p:cNvGraphicFramePr>
            <a:graphicFrameLocks noChangeAspect="1"/>
          </p:cNvGraphicFramePr>
          <p:nvPr/>
        </p:nvGraphicFramePr>
        <p:xfrm>
          <a:off x="1800225" y="4076700"/>
          <a:ext cx="3059113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3" name="Equation" r:id="rId5" imgW="2921000" imgH="431800" progId="Equation.DSMT4">
                  <p:embed/>
                </p:oleObj>
              </mc:Choice>
              <mc:Fallback>
                <p:oleObj name="Equation" r:id="rId5" imgW="2921000" imgH="431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25" y="4076700"/>
                        <a:ext cx="3059113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22" name="Line 10"/>
          <p:cNvSpPr>
            <a:spLocks noChangeShapeType="1"/>
          </p:cNvSpPr>
          <p:nvPr/>
        </p:nvSpPr>
        <p:spPr bwMode="auto">
          <a:xfrm flipV="1">
            <a:off x="5535613" y="3333750"/>
            <a:ext cx="26670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0123" name="Oval 11"/>
          <p:cNvSpPr>
            <a:spLocks noChangeArrowheads="1"/>
          </p:cNvSpPr>
          <p:nvPr/>
        </p:nvSpPr>
        <p:spPr bwMode="auto">
          <a:xfrm>
            <a:off x="5383213" y="3727450"/>
            <a:ext cx="152400" cy="736600"/>
          </a:xfrm>
          <a:prstGeom prst="ellipse">
            <a:avLst/>
          </a:pr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90124" name="Oval 12"/>
          <p:cNvSpPr>
            <a:spLocks noChangeArrowheads="1"/>
          </p:cNvSpPr>
          <p:nvPr/>
        </p:nvSpPr>
        <p:spPr bwMode="auto">
          <a:xfrm>
            <a:off x="5383213" y="4489450"/>
            <a:ext cx="152400" cy="736600"/>
          </a:xfrm>
          <a:prstGeom prst="ellipse">
            <a:avLst/>
          </a:pr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90125" name="Line 13"/>
          <p:cNvSpPr>
            <a:spLocks noChangeShapeType="1"/>
          </p:cNvSpPr>
          <p:nvPr/>
        </p:nvSpPr>
        <p:spPr bwMode="auto">
          <a:xfrm flipV="1">
            <a:off x="5535613" y="3333750"/>
            <a:ext cx="2667000" cy="1524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0126" name="Rectangle 14"/>
          <p:cNvSpPr>
            <a:spLocks noChangeArrowheads="1"/>
          </p:cNvSpPr>
          <p:nvPr/>
        </p:nvSpPr>
        <p:spPr bwMode="auto">
          <a:xfrm>
            <a:off x="5256213" y="3846513"/>
            <a:ext cx="5032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r>
              <a:rPr lang="zh-CN" altLang="en-US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90127" name="Rectangle 15"/>
          <p:cNvSpPr>
            <a:spLocks noChangeArrowheads="1"/>
          </p:cNvSpPr>
          <p:nvPr/>
        </p:nvSpPr>
        <p:spPr bwMode="auto">
          <a:xfrm>
            <a:off x="5256213" y="4602163"/>
            <a:ext cx="5032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r>
              <a:rPr lang="zh-CN" altLang="en-US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90128" name="Text Box 16"/>
          <p:cNvSpPr txBox="1">
            <a:spLocks noChangeArrowheads="1"/>
          </p:cNvSpPr>
          <p:nvPr/>
        </p:nvSpPr>
        <p:spPr bwMode="auto">
          <a:xfrm>
            <a:off x="6840538" y="3105150"/>
            <a:ext cx="4429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r>
              <a:rPr lang="zh-CN" altLang="en-US">
                <a:latin typeface="Times New Roman" panose="02020603050405020304" pitchFamily="18" charset="0"/>
              </a:rPr>
              <a:t>1</a:t>
            </a:r>
            <a:endParaRPr lang="zh-CN" altLang="en-US" b="0" baseline="0">
              <a:latin typeface="Times New Roman" panose="02020603050405020304" pitchFamily="18" charset="0"/>
            </a:endParaRPr>
          </a:p>
        </p:txBody>
      </p:sp>
      <p:sp>
        <p:nvSpPr>
          <p:cNvPr id="90129" name="Text Box 17"/>
          <p:cNvSpPr txBox="1">
            <a:spLocks noChangeArrowheads="1"/>
          </p:cNvSpPr>
          <p:nvPr/>
        </p:nvSpPr>
        <p:spPr bwMode="auto">
          <a:xfrm>
            <a:off x="7364413" y="3638550"/>
            <a:ext cx="60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r </a:t>
            </a:r>
            <a:r>
              <a:rPr lang="zh-CN" altLang="en-US">
                <a:latin typeface="Times New Roman" panose="02020603050405020304" pitchFamily="18" charset="0"/>
              </a:rPr>
              <a:t>2</a:t>
            </a:r>
            <a:endParaRPr lang="zh-CN" altLang="en-US" b="0" baseline="0">
              <a:latin typeface="Times New Roman" panose="02020603050405020304" pitchFamily="18" charset="0"/>
            </a:endParaRPr>
          </a:p>
        </p:txBody>
      </p:sp>
      <p:sp>
        <p:nvSpPr>
          <p:cNvPr id="90130" name="Text Box 18"/>
          <p:cNvSpPr txBox="1">
            <a:spLocks noChangeArrowheads="1"/>
          </p:cNvSpPr>
          <p:nvPr/>
        </p:nvSpPr>
        <p:spPr bwMode="auto">
          <a:xfrm>
            <a:off x="8202613" y="3105150"/>
            <a:ext cx="4016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P</a:t>
            </a:r>
            <a:endParaRPr lang="zh-CN" altLang="en-US" b="0" i="1" baseline="0">
              <a:latin typeface="Times New Roman" panose="02020603050405020304" pitchFamily="18" charset="0"/>
            </a:endParaRPr>
          </a:p>
        </p:txBody>
      </p:sp>
      <p:sp>
        <p:nvSpPr>
          <p:cNvPr id="90131" name="Rectangle 19"/>
          <p:cNvSpPr>
            <a:spLocks noChangeArrowheads="1"/>
          </p:cNvSpPr>
          <p:nvPr/>
        </p:nvSpPr>
        <p:spPr bwMode="auto">
          <a:xfrm>
            <a:off x="827088" y="4616450"/>
            <a:ext cx="47672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两列波在</a:t>
            </a:r>
            <a:r>
              <a:rPr lang="zh-CN" altLang="en-US" i="1" baseline="0">
                <a:latin typeface="Times New Roman" panose="02020603050405020304" pitchFamily="18" charset="0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</a:rPr>
              <a:t>点的振动方程为：</a:t>
            </a:r>
          </a:p>
        </p:txBody>
      </p:sp>
      <p:graphicFrame>
        <p:nvGraphicFramePr>
          <p:cNvPr id="90132" name="Object 20"/>
          <p:cNvGraphicFramePr>
            <a:graphicFrameLocks noChangeAspect="1"/>
          </p:cNvGraphicFramePr>
          <p:nvPr/>
        </p:nvGraphicFramePr>
        <p:xfrm>
          <a:off x="1431925" y="5013325"/>
          <a:ext cx="328930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4" name="Equation" r:id="rId7" imgW="3149600" imgH="762000" progId="Equation.DSMT4">
                  <p:embed/>
                </p:oleObj>
              </mc:Choice>
              <mc:Fallback>
                <p:oleObj name="Equation" r:id="rId7" imgW="3149600" imgH="7620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925" y="5013325"/>
                        <a:ext cx="3289300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33" name="Object 21"/>
          <p:cNvGraphicFramePr>
            <a:graphicFrameLocks noChangeAspect="1"/>
          </p:cNvGraphicFramePr>
          <p:nvPr/>
        </p:nvGraphicFramePr>
        <p:xfrm>
          <a:off x="1416050" y="5749925"/>
          <a:ext cx="335915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5" name="Equation" r:id="rId9" imgW="3276600" imgH="762000" progId="Equation.DSMT4">
                  <p:embed/>
                </p:oleObj>
              </mc:Choice>
              <mc:Fallback>
                <p:oleObj name="Equation" r:id="rId9" imgW="3276600" imgH="7620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050" y="5749925"/>
                        <a:ext cx="335915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34" name="Object 22"/>
          <p:cNvGraphicFramePr>
            <a:graphicFrameLocks noChangeAspect="1"/>
          </p:cNvGraphicFramePr>
          <p:nvPr/>
        </p:nvGraphicFramePr>
        <p:xfrm>
          <a:off x="4814888" y="5013325"/>
          <a:ext cx="3257550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6" name="Equation" r:id="rId11" imgW="3238500" imgH="762000" progId="Equation.DSMT4">
                  <p:embed/>
                </p:oleObj>
              </mc:Choice>
              <mc:Fallback>
                <p:oleObj name="Equation" r:id="rId11" imgW="3238500" imgH="7620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4888" y="5013325"/>
                        <a:ext cx="3257550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35" name="Object 23"/>
          <p:cNvGraphicFramePr>
            <a:graphicFrameLocks noChangeAspect="1"/>
          </p:cNvGraphicFramePr>
          <p:nvPr/>
        </p:nvGraphicFramePr>
        <p:xfrm>
          <a:off x="4805363" y="5749925"/>
          <a:ext cx="3240087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7" name="Equation" r:id="rId13" imgW="3289300" imgH="762000" progId="Equation.DSMT4">
                  <p:embed/>
                </p:oleObj>
              </mc:Choice>
              <mc:Fallback>
                <p:oleObj name="Equation" r:id="rId13" imgW="3289300" imgH="7620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5363" y="5749925"/>
                        <a:ext cx="3240087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4" name="Text Box 24"/>
          <p:cNvSpPr txBox="1">
            <a:spLocks noChangeArrowheads="1"/>
          </p:cNvSpPr>
          <p:nvPr/>
        </p:nvSpPr>
        <p:spPr bwMode="auto">
          <a:xfrm>
            <a:off x="8769350" y="6381750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12332" name="矩形 1"/>
          <p:cNvSpPr>
            <a:spLocks noChangeArrowheads="1"/>
          </p:cNvSpPr>
          <p:nvPr/>
        </p:nvSpPr>
        <p:spPr bwMode="auto">
          <a:xfrm>
            <a:off x="1258888" y="3074988"/>
            <a:ext cx="4492625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</a:pPr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r>
              <a:rPr lang="zh-CN" altLang="en-US">
                <a:latin typeface="Times New Roman" panose="02020603050405020304" pitchFamily="18" charset="0"/>
              </a:rPr>
              <a:t>1</a:t>
            </a:r>
            <a:r>
              <a:rPr lang="zh-CN" altLang="en-US" i="1" baseline="0">
                <a:latin typeface="Times New Roman" panose="02020603050405020304" pitchFamily="18" charset="0"/>
              </a:rPr>
              <a:t>、S</a:t>
            </a:r>
            <a:r>
              <a:rPr lang="zh-CN" altLang="en-US">
                <a:latin typeface="Times New Roman" panose="02020603050405020304" pitchFamily="18" charset="0"/>
              </a:rPr>
              <a:t>2 </a:t>
            </a:r>
            <a:r>
              <a:rPr lang="zh-CN" altLang="en-US" baseline="0">
                <a:latin typeface="Times New Roman" panose="02020603050405020304" pitchFamily="18" charset="0"/>
              </a:rPr>
              <a:t>的振动方程分别为：</a:t>
            </a:r>
          </a:p>
        </p:txBody>
      </p:sp>
    </p:spTree>
  </p:cSld>
  <p:clrMapOvr>
    <a:masterClrMapping/>
  </p:clrMapOvr>
  <p:transition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90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0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"/>
                                        <p:tgtEl>
                                          <p:spTgt spid="9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75"/>
                                        <p:tgtEl>
                                          <p:spTgt spid="90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75"/>
                                        <p:tgtEl>
                                          <p:spTgt spid="9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90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90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0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0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75"/>
                                        <p:tgtEl>
                                          <p:spTgt spid="90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90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90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90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90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4" grpId="0" autoUpdateAnimBg="0"/>
      <p:bldP spid="90115" grpId="0" animBg="1" autoUpdateAnimBg="0"/>
      <p:bldP spid="90116" grpId="0" autoUpdateAnimBg="0"/>
      <p:bldP spid="90117" grpId="0" autoUpdateAnimBg="0"/>
      <p:bldP spid="90118" grpId="0" autoUpdateAnimBg="0"/>
      <p:bldP spid="90119" grpId="0" autoUpdateAnimBg="0"/>
      <p:bldP spid="90122" grpId="0" animBg="1"/>
      <p:bldP spid="90123" grpId="0" animBg="1" autoUpdateAnimBg="0"/>
      <p:bldP spid="90124" grpId="0" animBg="1" autoUpdateAnimBg="0"/>
      <p:bldP spid="90125" grpId="0" animBg="1"/>
      <p:bldP spid="90126" grpId="0" autoUpdateAnimBg="0"/>
      <p:bldP spid="90127" grpId="0" autoUpdateAnimBg="0"/>
      <p:bldP spid="90128" grpId="0" autoUpdateAnimBg="0"/>
      <p:bldP spid="90129" grpId="0" autoUpdateAnimBg="0"/>
      <p:bldP spid="90130" grpId="0" autoUpdateAnimBg="0"/>
      <p:bldP spid="90131" grpId="0" autoUpdateAnimBg="0"/>
      <p:bldP spid="123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138" name="Object 2"/>
          <p:cNvGraphicFramePr>
            <a:graphicFrameLocks noChangeAspect="1"/>
          </p:cNvGraphicFramePr>
          <p:nvPr/>
        </p:nvGraphicFramePr>
        <p:xfrm>
          <a:off x="1887538" y="3525838"/>
          <a:ext cx="356235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0" name="Equation" r:id="rId3" imgW="3568700" imgH="762000" progId="Equation.DSMT4">
                  <p:embed/>
                </p:oleObj>
              </mc:Choice>
              <mc:Fallback>
                <p:oleObj name="Equation" r:id="rId3" imgW="3568700" imgH="7620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7538" y="3525838"/>
                        <a:ext cx="3562350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39" name="Text Box 13"/>
          <p:cNvSpPr txBox="1">
            <a:spLocks noChangeArrowheads="1"/>
          </p:cNvSpPr>
          <p:nvPr/>
        </p:nvSpPr>
        <p:spPr bwMode="auto">
          <a:xfrm>
            <a:off x="593725" y="2038350"/>
            <a:ext cx="69834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baseline="0">
                <a:latin typeface="Times New Roman" panose="02020603050405020304" pitchFamily="18" charset="0"/>
              </a:rPr>
              <a:t>合振动为  </a:t>
            </a:r>
            <a:r>
              <a:rPr lang="zh-CN" altLang="en-US" sz="3600" i="1" baseline="0">
                <a:solidFill>
                  <a:srgbClr val="FF0000"/>
                </a:solidFill>
                <a:latin typeface="Times New Roman" panose="02020603050405020304" pitchFamily="18" charset="0"/>
              </a:rPr>
              <a:t>y=A</a:t>
            </a:r>
            <a:r>
              <a:rPr lang="zh-CN" altLang="en-US" sz="3600" baseline="0">
                <a:solidFill>
                  <a:srgbClr val="FF0000"/>
                </a:solidFill>
                <a:latin typeface="Times New Roman" panose="02020603050405020304" pitchFamily="18" charset="0"/>
              </a:rPr>
              <a:t>cos(</a:t>
            </a:r>
            <a:r>
              <a:rPr lang="zh-CN" altLang="en-US" sz="3600" i="1" baseline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t+</a:t>
            </a:r>
            <a:r>
              <a:rPr lang="zh-CN" altLang="en-US" sz="3600" baseline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)</a:t>
            </a:r>
            <a:endParaRPr lang="zh-CN" altLang="en-US" sz="3600" b="0" baseline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91140" name="Object 4"/>
          <p:cNvGraphicFramePr>
            <a:graphicFrameLocks noChangeAspect="1"/>
          </p:cNvGraphicFramePr>
          <p:nvPr/>
        </p:nvGraphicFramePr>
        <p:xfrm>
          <a:off x="2020888" y="2874963"/>
          <a:ext cx="446246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1" name="Equation" r:id="rId5" imgW="4140200" imgH="533400" progId="Equation.DSMT4">
                  <p:embed/>
                </p:oleObj>
              </mc:Choice>
              <mc:Fallback>
                <p:oleObj name="Equation" r:id="rId5" imgW="4140200" imgH="533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0888" y="2874963"/>
                        <a:ext cx="4462462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1" name="Object 5"/>
          <p:cNvGraphicFramePr>
            <a:graphicFrameLocks noChangeAspect="1"/>
          </p:cNvGraphicFramePr>
          <p:nvPr/>
        </p:nvGraphicFramePr>
        <p:xfrm>
          <a:off x="3240088" y="5013325"/>
          <a:ext cx="14382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2" name="Equation" r:id="rId7" imgW="1459866" imgH="380835" progId="Equation.DSMT4">
                  <p:embed/>
                </p:oleObj>
              </mc:Choice>
              <mc:Fallback>
                <p:oleObj name="Equation" r:id="rId7" imgW="1459866" imgH="38083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0088" y="5013325"/>
                        <a:ext cx="143827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2" name="Object 6"/>
          <p:cNvGraphicFramePr>
            <a:graphicFrameLocks noChangeAspect="1"/>
          </p:cNvGraphicFramePr>
          <p:nvPr/>
        </p:nvGraphicFramePr>
        <p:xfrm>
          <a:off x="3240088" y="5732463"/>
          <a:ext cx="21907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3" name="Equation" r:id="rId9" imgW="2425700" imgH="393700" progId="Equation.DSMT4">
                  <p:embed/>
                </p:oleObj>
              </mc:Choice>
              <mc:Fallback>
                <p:oleObj name="Equation" r:id="rId9" imgW="24257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0088" y="5732463"/>
                        <a:ext cx="2190750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3" name="Text Box 17"/>
          <p:cNvSpPr txBox="1">
            <a:spLocks noChangeArrowheads="1"/>
          </p:cNvSpPr>
          <p:nvPr/>
        </p:nvSpPr>
        <p:spPr bwMode="auto">
          <a:xfrm>
            <a:off x="4032250" y="6200775"/>
            <a:ext cx="302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i="1" baseline="0">
                <a:latin typeface="Times New Roman" panose="02020603050405020304" pitchFamily="18" charset="0"/>
              </a:rPr>
              <a:t>k</a:t>
            </a:r>
            <a:r>
              <a:rPr lang="zh-CN" altLang="en-US" baseline="0">
                <a:latin typeface="Times New Roman" panose="02020603050405020304" pitchFamily="18" charset="0"/>
              </a:rPr>
              <a:t>= 0, </a:t>
            </a:r>
            <a:r>
              <a:rPr lang="zh-CN" altLang="en-US" baseline="0">
                <a:latin typeface="Times New Roman" panose="02020603050405020304" pitchFamily="18" charset="0"/>
                <a:sym typeface="Symbol" panose="05050102010706020507" pitchFamily="18" charset="2"/>
              </a:rPr>
              <a:t>1, 2…...</a:t>
            </a:r>
            <a:endParaRPr lang="zh-CN" altLang="en-US" b="0" baseline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91144" name="Rectangle 18"/>
          <p:cNvSpPr>
            <a:spLocks noChangeArrowheads="1"/>
          </p:cNvSpPr>
          <p:nvPr/>
        </p:nvSpPr>
        <p:spPr bwMode="auto">
          <a:xfrm>
            <a:off x="373063" y="4362450"/>
            <a:ext cx="50768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aseline="0">
                <a:solidFill>
                  <a:srgbClr val="0000CC"/>
                </a:solidFill>
                <a:latin typeface="Times New Roman" panose="02020603050405020304" pitchFamily="18" charset="0"/>
              </a:rPr>
              <a:t>*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相长相消的条件</a:t>
            </a:r>
          </a:p>
        </p:txBody>
      </p:sp>
      <p:sp>
        <p:nvSpPr>
          <p:cNvPr id="91145" name="Line 19"/>
          <p:cNvSpPr>
            <a:spLocks noChangeShapeType="1"/>
          </p:cNvSpPr>
          <p:nvPr/>
        </p:nvSpPr>
        <p:spPr bwMode="auto">
          <a:xfrm>
            <a:off x="3762375" y="4022725"/>
            <a:ext cx="252413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91146" name="Object 10"/>
          <p:cNvGraphicFramePr>
            <a:graphicFrameLocks noChangeAspect="1"/>
          </p:cNvGraphicFramePr>
          <p:nvPr/>
        </p:nvGraphicFramePr>
        <p:xfrm>
          <a:off x="4895850" y="4997450"/>
          <a:ext cx="223202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4" name="Equation" r:id="rId11" imgW="2057400" imgH="431800" progId="Equation.DSMT4">
                  <p:embed/>
                </p:oleObj>
              </mc:Choice>
              <mc:Fallback>
                <p:oleObj name="Equation" r:id="rId11" imgW="2057400" imgH="431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5850" y="4997450"/>
                        <a:ext cx="223202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7" name="Object 11"/>
          <p:cNvGraphicFramePr>
            <a:graphicFrameLocks noChangeAspect="1"/>
          </p:cNvGraphicFramePr>
          <p:nvPr/>
        </p:nvGraphicFramePr>
        <p:xfrm>
          <a:off x="5183188" y="5588000"/>
          <a:ext cx="2268537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5" name="Equation" r:id="rId13" imgW="2260600" imgH="495300" progId="Equation.DSMT4">
                  <p:embed/>
                </p:oleObj>
              </mc:Choice>
              <mc:Fallback>
                <p:oleObj name="Equation" r:id="rId13" imgW="2260600" imgH="4953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3188" y="5588000"/>
                        <a:ext cx="2268537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8" name="Rectangle 22"/>
          <p:cNvSpPr>
            <a:spLocks noChangeArrowheads="1"/>
          </p:cNvSpPr>
          <p:nvPr/>
        </p:nvSpPr>
        <p:spPr bwMode="auto">
          <a:xfrm>
            <a:off x="665163" y="5265738"/>
            <a:ext cx="33670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位相差</a:t>
            </a:r>
            <a:r>
              <a:rPr lang="zh-CN" altLang="en-US" baseline="0">
                <a:latin typeface="Times New Roman" panose="02020603050405020304" pitchFamily="18" charset="0"/>
              </a:rPr>
              <a:t>条件：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84213" y="182563"/>
            <a:ext cx="4595812" cy="1603375"/>
            <a:chOff x="0" y="7"/>
            <a:chExt cx="2895" cy="1010"/>
          </a:xfrm>
        </p:grpSpPr>
        <p:graphicFrame>
          <p:nvGraphicFramePr>
            <p:cNvPr id="11292" name="Object 14"/>
            <p:cNvGraphicFramePr>
              <a:graphicFrameLocks noChangeAspect="1"/>
            </p:cNvGraphicFramePr>
            <p:nvPr/>
          </p:nvGraphicFramePr>
          <p:xfrm>
            <a:off x="594" y="7"/>
            <a:ext cx="2301" cy="5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36" name="Equation" r:id="rId15" imgW="3632200" imgH="762000" progId="Equation.DSMT4">
                    <p:embed/>
                  </p:oleObj>
                </mc:Choice>
                <mc:Fallback>
                  <p:oleObj name="Equation" r:id="rId15" imgW="3632200" imgH="7620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4" y="7"/>
                          <a:ext cx="2301" cy="5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93" name="Object 15"/>
            <p:cNvGraphicFramePr>
              <a:graphicFrameLocks noChangeAspect="1"/>
            </p:cNvGraphicFramePr>
            <p:nvPr/>
          </p:nvGraphicFramePr>
          <p:xfrm>
            <a:off x="586" y="483"/>
            <a:ext cx="2300" cy="5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37" name="Equation" r:id="rId17" imgW="3708400" imgH="762000" progId="Equation.DSMT4">
                    <p:embed/>
                  </p:oleObj>
                </mc:Choice>
                <mc:Fallback>
                  <p:oleObj name="Equation" r:id="rId17" imgW="3708400" imgH="76200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" y="483"/>
                          <a:ext cx="2300" cy="5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94" name="AutoShape 26"/>
            <p:cNvSpPr>
              <a:spLocks/>
            </p:cNvSpPr>
            <p:nvPr/>
          </p:nvSpPr>
          <p:spPr bwMode="auto">
            <a:xfrm>
              <a:off x="406" y="328"/>
              <a:ext cx="159" cy="499"/>
            </a:xfrm>
            <a:prstGeom prst="leftBrace">
              <a:avLst>
                <a:gd name="adj1" fmla="val 26153"/>
                <a:gd name="adj2" fmla="val 50000"/>
              </a:avLst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>
                <a:solidFill>
                  <a:schemeClr val="bg1"/>
                </a:solidFill>
              </a:endParaRPr>
            </a:p>
          </p:txBody>
        </p:sp>
        <p:graphicFrame>
          <p:nvGraphicFramePr>
            <p:cNvPr id="11295" name="Object 27"/>
            <p:cNvGraphicFramePr>
              <a:graphicFrameLocks noChangeAspect="1"/>
            </p:cNvGraphicFramePr>
            <p:nvPr/>
          </p:nvGraphicFramePr>
          <p:xfrm>
            <a:off x="0" y="419"/>
            <a:ext cx="443" cy="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38" r:id="rId19" imgW="3286125" imgH="3038475" progId="">
                    <p:embed/>
                  </p:oleObj>
                </mc:Choice>
                <mc:Fallback>
                  <p:oleObj r:id="rId19" imgW="3286125" imgH="3038475" progId="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419"/>
                          <a:ext cx="443" cy="4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1154" name="Rectangle 28"/>
          <p:cNvSpPr>
            <a:spLocks noChangeArrowheads="1"/>
          </p:cNvSpPr>
          <p:nvPr/>
        </p:nvSpPr>
        <p:spPr bwMode="auto">
          <a:xfrm>
            <a:off x="936625" y="1700213"/>
            <a:ext cx="4895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chemeClr val="bg1"/>
                </a:solidFill>
                <a:latin typeface="Times New Roman" panose="02020603050405020304" pitchFamily="18" charset="0"/>
              </a:rPr>
              <a:t>两振动的位相差：</a:t>
            </a:r>
          </a:p>
        </p:txBody>
      </p:sp>
      <p:sp>
        <p:nvSpPr>
          <p:cNvPr id="91155" name="Text Box 29"/>
          <p:cNvSpPr txBox="1">
            <a:spLocks noChangeArrowheads="1"/>
          </p:cNvSpPr>
          <p:nvPr/>
        </p:nvSpPr>
        <p:spPr bwMode="auto">
          <a:xfrm>
            <a:off x="585788" y="2827338"/>
            <a:ext cx="23034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 合振幅</a:t>
            </a:r>
            <a:endParaRPr lang="zh-CN" altLang="en-US" sz="3200" b="0" baseline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1156" name="AutoShape 30"/>
          <p:cNvSpPr>
            <a:spLocks/>
          </p:cNvSpPr>
          <p:nvPr/>
        </p:nvSpPr>
        <p:spPr bwMode="auto">
          <a:xfrm>
            <a:off x="2951163" y="5192713"/>
            <a:ext cx="288925" cy="900112"/>
          </a:xfrm>
          <a:prstGeom prst="leftBrace">
            <a:avLst>
              <a:gd name="adj1" fmla="val 25962"/>
              <a:gd name="adj2" fmla="val 50000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>
              <a:solidFill>
                <a:schemeClr val="bg1"/>
              </a:solidFill>
            </a:endParaRPr>
          </a:p>
        </p:txBody>
      </p:sp>
      <p:sp>
        <p:nvSpPr>
          <p:cNvPr id="11281" name="Text Box 31"/>
          <p:cNvSpPr txBox="1">
            <a:spLocks noChangeArrowheads="1"/>
          </p:cNvSpPr>
          <p:nvPr/>
        </p:nvSpPr>
        <p:spPr bwMode="auto">
          <a:xfrm>
            <a:off x="8769350" y="6345238"/>
            <a:ext cx="339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solidFill>
                  <a:schemeClr val="bg1"/>
                </a:solidFill>
                <a:latin typeface="Times New Roman" panose="02020603050405020304" pitchFamily="18" charset="0"/>
              </a:rPr>
              <a:t>7</a:t>
            </a:r>
          </a:p>
        </p:txBody>
      </p:sp>
      <p:grpSp>
        <p:nvGrpSpPr>
          <p:cNvPr id="11282" name="Group 22"/>
          <p:cNvGrpSpPr>
            <a:grpSpLocks/>
          </p:cNvGrpSpPr>
          <p:nvPr/>
        </p:nvGrpSpPr>
        <p:grpSpPr bwMode="auto">
          <a:xfrm>
            <a:off x="5521325" y="909638"/>
            <a:ext cx="3348038" cy="1828800"/>
            <a:chOff x="0" y="0"/>
            <a:chExt cx="5272" cy="2880"/>
          </a:xfrm>
        </p:grpSpPr>
        <p:sp>
          <p:nvSpPr>
            <p:cNvPr id="11283" name="Line 10"/>
            <p:cNvSpPr>
              <a:spLocks noChangeShapeType="1"/>
            </p:cNvSpPr>
            <p:nvPr/>
          </p:nvSpPr>
          <p:spPr bwMode="auto">
            <a:xfrm flipV="1">
              <a:off x="440" y="360"/>
              <a:ext cx="4200" cy="12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84" name="Oval 11"/>
            <p:cNvSpPr>
              <a:spLocks noChangeArrowheads="1"/>
            </p:cNvSpPr>
            <p:nvPr/>
          </p:nvSpPr>
          <p:spPr bwMode="auto">
            <a:xfrm>
              <a:off x="200" y="1440"/>
              <a:ext cx="240" cy="24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1285" name="Oval 12"/>
            <p:cNvSpPr>
              <a:spLocks noChangeArrowheads="1"/>
            </p:cNvSpPr>
            <p:nvPr/>
          </p:nvSpPr>
          <p:spPr bwMode="auto">
            <a:xfrm>
              <a:off x="200" y="2640"/>
              <a:ext cx="240" cy="24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1286" name="Line 13"/>
            <p:cNvSpPr>
              <a:spLocks noChangeShapeType="1"/>
            </p:cNvSpPr>
            <p:nvPr/>
          </p:nvSpPr>
          <p:spPr bwMode="auto">
            <a:xfrm flipV="1">
              <a:off x="440" y="360"/>
              <a:ext cx="4200" cy="24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87" name="Rectangle 14"/>
            <p:cNvSpPr>
              <a:spLocks noChangeArrowheads="1"/>
            </p:cNvSpPr>
            <p:nvPr/>
          </p:nvSpPr>
          <p:spPr bwMode="auto">
            <a:xfrm>
              <a:off x="0" y="738"/>
              <a:ext cx="792" cy="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i="1" baseline="0">
                  <a:latin typeface="Times New Roman" panose="02020603050405020304" pitchFamily="18" charset="0"/>
                </a:rPr>
                <a:t>S</a:t>
              </a:r>
              <a:r>
                <a:rPr lang="zh-CN" altLang="en-US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288" name="Rectangle 15"/>
            <p:cNvSpPr>
              <a:spLocks noChangeArrowheads="1"/>
            </p:cNvSpPr>
            <p:nvPr/>
          </p:nvSpPr>
          <p:spPr bwMode="auto">
            <a:xfrm>
              <a:off x="0" y="1928"/>
              <a:ext cx="792" cy="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i="1" baseline="0">
                  <a:latin typeface="Times New Roman" panose="02020603050405020304" pitchFamily="18" charset="0"/>
                </a:rPr>
                <a:t>S</a:t>
              </a:r>
              <a:r>
                <a:rPr lang="zh-CN" altLang="en-US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289" name="Text Box 16"/>
            <p:cNvSpPr txBox="1">
              <a:spLocks noChangeArrowheads="1"/>
            </p:cNvSpPr>
            <p:nvPr/>
          </p:nvSpPr>
          <p:spPr bwMode="auto">
            <a:xfrm>
              <a:off x="2495" y="0"/>
              <a:ext cx="697" cy="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i="1" baseline="0">
                  <a:latin typeface="Times New Roman" panose="02020603050405020304" pitchFamily="18" charset="0"/>
                </a:rPr>
                <a:t>r</a:t>
              </a:r>
              <a:r>
                <a:rPr lang="zh-CN" altLang="en-US">
                  <a:latin typeface="Times New Roman" panose="02020603050405020304" pitchFamily="18" charset="0"/>
                </a:rPr>
                <a:t>1</a:t>
              </a:r>
              <a:endParaRPr lang="zh-CN" altLang="en-US" b="0" baseline="0">
                <a:latin typeface="Times New Roman" panose="02020603050405020304" pitchFamily="18" charset="0"/>
              </a:endParaRPr>
            </a:p>
          </p:txBody>
        </p:sp>
        <p:sp>
          <p:nvSpPr>
            <p:cNvPr id="11290" name="Text Box 17"/>
            <p:cNvSpPr txBox="1">
              <a:spLocks noChangeArrowheads="1"/>
            </p:cNvSpPr>
            <p:nvPr/>
          </p:nvSpPr>
          <p:spPr bwMode="auto">
            <a:xfrm>
              <a:off x="3320" y="840"/>
              <a:ext cx="960" cy="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i="1" baseline="0">
                  <a:latin typeface="Times New Roman" panose="02020603050405020304" pitchFamily="18" charset="0"/>
                </a:rPr>
                <a:t>r </a:t>
              </a:r>
              <a:r>
                <a:rPr lang="zh-CN" altLang="en-US">
                  <a:latin typeface="Times New Roman" panose="02020603050405020304" pitchFamily="18" charset="0"/>
                </a:rPr>
                <a:t>2</a:t>
              </a:r>
              <a:endParaRPr lang="zh-CN" altLang="en-US" b="0" baseline="0">
                <a:latin typeface="Times New Roman" panose="02020603050405020304" pitchFamily="18" charset="0"/>
              </a:endParaRPr>
            </a:p>
          </p:txBody>
        </p:sp>
        <p:sp>
          <p:nvSpPr>
            <p:cNvPr id="11291" name="Text Box 18"/>
            <p:cNvSpPr txBox="1">
              <a:spLocks noChangeArrowheads="1"/>
            </p:cNvSpPr>
            <p:nvPr/>
          </p:nvSpPr>
          <p:spPr bwMode="auto">
            <a:xfrm>
              <a:off x="4640" y="0"/>
              <a:ext cx="632" cy="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i="1" baseline="0">
                  <a:latin typeface="Times New Roman" panose="02020603050405020304" pitchFamily="18" charset="0"/>
                </a:rPr>
                <a:t>P</a:t>
              </a:r>
              <a:endParaRPr lang="zh-CN" altLang="en-US" b="0" i="1" baseline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75"/>
                                        <p:tgtEl>
                                          <p:spTgt spid="9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75"/>
                                        <p:tgtEl>
                                          <p:spTgt spid="9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75"/>
                                        <p:tgtEl>
                                          <p:spTgt spid="9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25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9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75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75"/>
                                        <p:tgtEl>
                                          <p:spTgt spid="9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45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autoUpdateAnimBg="0"/>
      <p:bldP spid="91143" grpId="0" autoUpdateAnimBg="0"/>
      <p:bldP spid="91144" grpId="0" autoUpdateAnimBg="0"/>
      <p:bldP spid="91145" grpId="0" animBg="1"/>
      <p:bldP spid="91148" grpId="0" autoUpdateAnimBg="0"/>
      <p:bldP spid="91154" grpId="0" autoUpdateAnimBg="0"/>
      <p:bldP spid="91155" grpId="0" autoUpdateAnimBg="0"/>
      <p:bldP spid="91156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/>
          <p:cNvSpPr txBox="1">
            <a:spLocks noChangeArrowheads="1"/>
          </p:cNvSpPr>
          <p:nvPr/>
        </p:nvSpPr>
        <p:spPr bwMode="auto">
          <a:xfrm>
            <a:off x="1150938" y="1420813"/>
            <a:ext cx="26654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若</a:t>
            </a:r>
            <a:r>
              <a:rPr lang="zh-CN" altLang="en-US" baseline="0">
                <a:latin typeface="Times New Roman" panose="02020603050405020304" pitchFamily="18" charset="0"/>
              </a:rPr>
              <a:t> </a:t>
            </a:r>
            <a:r>
              <a:rPr lang="zh-CN" altLang="en-US" sz="3200" i="1" baseline="0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zh-CN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3200" i="1" baseline="0">
                <a:latin typeface="Times New Roman" panose="02020603050405020304" pitchFamily="18" charset="0"/>
                <a:sym typeface="Symbol" panose="05050102010706020507" pitchFamily="18" charset="2"/>
              </a:rPr>
              <a:t>= </a:t>
            </a:r>
            <a:r>
              <a:rPr lang="zh-CN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baseline="0">
                <a:latin typeface="Times New Roman" panose="02020603050405020304" pitchFamily="18" charset="0"/>
                <a:sym typeface="Symbol" panose="05050102010706020507" pitchFamily="18" charset="2"/>
              </a:rPr>
              <a:t>,   </a:t>
            </a:r>
            <a:r>
              <a:rPr lang="zh-CN" altLang="en-US"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3238500" y="1522413"/>
            <a:ext cx="26114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则波程差条件</a:t>
            </a:r>
            <a:r>
              <a:rPr lang="zh-CN" altLang="en-US" baseline="0">
                <a:latin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92164" name="Object 4"/>
          <p:cNvGraphicFramePr>
            <a:graphicFrameLocks noChangeAspect="1"/>
          </p:cNvGraphicFramePr>
          <p:nvPr/>
        </p:nvGraphicFramePr>
        <p:xfrm>
          <a:off x="1943100" y="2422525"/>
          <a:ext cx="209550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3" name="Equation" r:id="rId3" imgW="1701800" imgH="762000" progId="Equation.DSMT4">
                  <p:embed/>
                </p:oleObj>
              </mc:Choice>
              <mc:Fallback>
                <p:oleObj name="Equation" r:id="rId3" imgW="1701800" imgH="762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2422525"/>
                        <a:ext cx="2095500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5" name="AutoShape 5"/>
          <p:cNvSpPr>
            <a:spLocks/>
          </p:cNvSpPr>
          <p:nvPr/>
        </p:nvSpPr>
        <p:spPr bwMode="auto">
          <a:xfrm>
            <a:off x="4133850" y="2652713"/>
            <a:ext cx="152400" cy="565150"/>
          </a:xfrm>
          <a:prstGeom prst="leftBrace">
            <a:avLst>
              <a:gd name="adj1" fmla="val 45959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92166" name="Object 6"/>
          <p:cNvGraphicFramePr>
            <a:graphicFrameLocks noChangeAspect="1"/>
          </p:cNvGraphicFramePr>
          <p:nvPr/>
        </p:nvGraphicFramePr>
        <p:xfrm>
          <a:off x="4356100" y="2349500"/>
          <a:ext cx="2486025" cy="110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4" name="Equation" r:id="rId5" imgW="2311400" imgH="927100" progId="Equation.DSMT4">
                  <p:embed/>
                </p:oleObj>
              </mc:Choice>
              <mc:Fallback>
                <p:oleObj name="Equation" r:id="rId5" imgW="2311400" imgH="9271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2349500"/>
                        <a:ext cx="2486025" cy="1109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7" name="Object 7"/>
          <p:cNvGraphicFramePr>
            <a:graphicFrameLocks noChangeAspect="1"/>
          </p:cNvGraphicFramePr>
          <p:nvPr/>
        </p:nvGraphicFramePr>
        <p:xfrm>
          <a:off x="2016125" y="3965575"/>
          <a:ext cx="365283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5" name="Equation" r:id="rId7" imgW="3238500" imgH="431800" progId="Equation.DSMT4">
                  <p:embed/>
                </p:oleObj>
              </mc:Choice>
              <mc:Fallback>
                <p:oleObj name="Equation" r:id="rId7" imgW="3238500" imgH="431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25" y="3965575"/>
                        <a:ext cx="3652838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8" name="Object 8"/>
          <p:cNvGraphicFramePr>
            <a:graphicFrameLocks noChangeAspect="1"/>
          </p:cNvGraphicFramePr>
          <p:nvPr/>
        </p:nvGraphicFramePr>
        <p:xfrm>
          <a:off x="2016125" y="4581525"/>
          <a:ext cx="3633788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6" name="Equation" r:id="rId9" imgW="3200400" imgH="673100" progId="Equation.DSMT4">
                  <p:embed/>
                </p:oleObj>
              </mc:Choice>
              <mc:Fallback>
                <p:oleObj name="Equation" r:id="rId9" imgW="3200400" imgH="6731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25" y="4581525"/>
                        <a:ext cx="3633788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9" name="Rectangle 9"/>
          <p:cNvSpPr>
            <a:spLocks noChangeArrowheads="1"/>
          </p:cNvSpPr>
          <p:nvPr/>
        </p:nvSpPr>
        <p:spPr bwMode="auto">
          <a:xfrm>
            <a:off x="5797550" y="4365625"/>
            <a:ext cx="2989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i="1" baseline="0">
                <a:latin typeface="Times New Roman" panose="02020603050405020304" pitchFamily="18" charset="0"/>
              </a:rPr>
              <a:t>k</a:t>
            </a:r>
            <a:r>
              <a:rPr lang="zh-CN" altLang="en-US" baseline="0">
                <a:latin typeface="Times New Roman" panose="02020603050405020304" pitchFamily="18" charset="0"/>
              </a:rPr>
              <a:t>= 0, </a:t>
            </a:r>
            <a:r>
              <a:rPr lang="zh-CN" altLang="en-US" baseline="0">
                <a:latin typeface="Times New Roman" panose="02020603050405020304" pitchFamily="18" charset="0"/>
                <a:sym typeface="Symbol" panose="05050102010706020507" pitchFamily="18" charset="2"/>
              </a:rPr>
              <a:t>1, 2…...</a:t>
            </a:r>
          </a:p>
        </p:txBody>
      </p:sp>
      <p:graphicFrame>
        <p:nvGraphicFramePr>
          <p:cNvPr id="92170" name="Object 10"/>
          <p:cNvGraphicFramePr>
            <a:graphicFrameLocks noChangeAspect="1"/>
          </p:cNvGraphicFramePr>
          <p:nvPr/>
        </p:nvGraphicFramePr>
        <p:xfrm>
          <a:off x="3711575" y="471488"/>
          <a:ext cx="356235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7" name="Equation" r:id="rId11" imgW="3568700" imgH="762000" progId="Equation.DSMT4">
                  <p:embed/>
                </p:oleObj>
              </mc:Choice>
              <mc:Fallback>
                <p:oleObj name="Equation" r:id="rId11" imgW="3568700" imgH="7620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1575" y="471488"/>
                        <a:ext cx="3562350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71" name="Rectangle 11"/>
          <p:cNvSpPr>
            <a:spLocks noChangeArrowheads="1"/>
          </p:cNvSpPr>
          <p:nvPr/>
        </p:nvSpPr>
        <p:spPr bwMode="auto">
          <a:xfrm>
            <a:off x="647700" y="714375"/>
            <a:ext cx="48958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两振动的位相差：</a:t>
            </a:r>
          </a:p>
        </p:txBody>
      </p:sp>
      <p:sp>
        <p:nvSpPr>
          <p:cNvPr id="92172" name="AutoShape 12"/>
          <p:cNvSpPr>
            <a:spLocks/>
          </p:cNvSpPr>
          <p:nvPr/>
        </p:nvSpPr>
        <p:spPr bwMode="auto">
          <a:xfrm>
            <a:off x="1800225" y="4394200"/>
            <a:ext cx="152400" cy="565150"/>
          </a:xfrm>
          <a:prstGeom prst="leftBrace">
            <a:avLst>
              <a:gd name="adj1" fmla="val 45959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92173" name="Text Box 13"/>
          <p:cNvSpPr txBox="1">
            <a:spLocks noChangeArrowheads="1"/>
          </p:cNvSpPr>
          <p:nvPr/>
        </p:nvSpPr>
        <p:spPr bwMode="auto">
          <a:xfrm>
            <a:off x="1223963" y="4422775"/>
            <a:ext cx="1584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即</a:t>
            </a:r>
            <a:r>
              <a:rPr lang="zh-CN" altLang="en-US" baseline="0">
                <a:latin typeface="Times New Roman" panose="02020603050405020304" pitchFamily="18" charset="0"/>
                <a:sym typeface="Symbol" panose="05050102010706020507" pitchFamily="18" charset="2"/>
              </a:rPr>
              <a:t>   </a:t>
            </a:r>
            <a:r>
              <a:rPr lang="zh-CN" altLang="en-US"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sp>
        <p:nvSpPr>
          <p:cNvPr id="17422" name="Text Box 14"/>
          <p:cNvSpPr txBox="1">
            <a:spLocks noChangeArrowheads="1"/>
          </p:cNvSpPr>
          <p:nvPr/>
        </p:nvSpPr>
        <p:spPr bwMode="auto">
          <a:xfrm>
            <a:off x="8769350" y="6308725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8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9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9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5"/>
                                        <p:tgtEl>
                                          <p:spTgt spid="9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92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2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2" grpId="0" autoUpdateAnimBg="0"/>
      <p:bldP spid="92163" grpId="0" autoUpdateAnimBg="0"/>
      <p:bldP spid="92165" grpId="0" animBg="1" autoUpdateAnimBg="0"/>
      <p:bldP spid="92169" grpId="0" autoUpdateAnimBg="0"/>
      <p:bldP spid="92171" grpId="0" autoUpdateAnimBg="0"/>
      <p:bldP spid="92172" grpId="0" animBg="1" autoUpdateAnimBg="0"/>
      <p:bldP spid="9217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336550" y="325438"/>
            <a:ext cx="31321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  <a:ea typeface="楷体_GB2312" pitchFamily="49" charset="-122"/>
              </a:rPr>
              <a:t>5.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zh-CN" altLang="en-US" baseline="0"/>
              <a:t> 波的衍射</a:t>
            </a:r>
          </a:p>
        </p:txBody>
      </p:sp>
      <p:sp>
        <p:nvSpPr>
          <p:cNvPr id="93187" name="Text Box 3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811213" y="1128713"/>
            <a:ext cx="770413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baseline="0" dirty="0">
                <a:latin typeface="+mn-ea"/>
                <a:ea typeface="+mn-ea"/>
              </a:rPr>
              <a:t>波</a:t>
            </a:r>
            <a:r>
              <a:rPr lang="zh-CN" altLang="en-US" baseline="0" dirty="0">
                <a:solidFill>
                  <a:srgbClr val="0000CC"/>
                </a:solidFill>
                <a:latin typeface="+mn-ea"/>
                <a:ea typeface="+mn-ea"/>
              </a:rPr>
              <a:t>绕过障碍物</a:t>
            </a:r>
            <a:r>
              <a:rPr lang="zh-CN" altLang="en-US" baseline="0" dirty="0">
                <a:latin typeface="+mn-ea"/>
                <a:ea typeface="+mn-ea"/>
              </a:rPr>
              <a:t>而改变原来的传播方向的现象</a:t>
            </a:r>
          </a:p>
        </p:txBody>
      </p:sp>
      <p:sp>
        <p:nvSpPr>
          <p:cNvPr id="93188" name="Line 4"/>
          <p:cNvSpPr>
            <a:spLocks noChangeShapeType="1"/>
          </p:cNvSpPr>
          <p:nvPr/>
        </p:nvSpPr>
        <p:spPr bwMode="auto">
          <a:xfrm>
            <a:off x="2906713" y="3060700"/>
            <a:ext cx="0" cy="10445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89" name="Line 5"/>
          <p:cNvSpPr>
            <a:spLocks noChangeShapeType="1"/>
          </p:cNvSpPr>
          <p:nvPr/>
        </p:nvSpPr>
        <p:spPr bwMode="auto">
          <a:xfrm>
            <a:off x="2906713" y="4429125"/>
            <a:ext cx="0" cy="10445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825625" y="3924300"/>
            <a:ext cx="828675" cy="828675"/>
            <a:chOff x="0" y="0"/>
            <a:chExt cx="522" cy="522"/>
          </a:xfrm>
        </p:grpSpPr>
        <p:sp>
          <p:nvSpPr>
            <p:cNvPr id="18452" name="Line 7"/>
            <p:cNvSpPr>
              <a:spLocks noChangeShapeType="1"/>
            </p:cNvSpPr>
            <p:nvPr/>
          </p:nvSpPr>
          <p:spPr bwMode="auto">
            <a:xfrm>
              <a:off x="0" y="0"/>
              <a:ext cx="52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3" name="Line 8"/>
            <p:cNvSpPr>
              <a:spLocks noChangeShapeType="1"/>
            </p:cNvSpPr>
            <p:nvPr/>
          </p:nvSpPr>
          <p:spPr bwMode="auto">
            <a:xfrm>
              <a:off x="0" y="159"/>
              <a:ext cx="52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4" name="Line 9"/>
            <p:cNvSpPr>
              <a:spLocks noChangeShapeType="1"/>
            </p:cNvSpPr>
            <p:nvPr/>
          </p:nvSpPr>
          <p:spPr bwMode="auto">
            <a:xfrm>
              <a:off x="0" y="340"/>
              <a:ext cx="52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5" name="Line 10"/>
            <p:cNvSpPr>
              <a:spLocks noChangeShapeType="1"/>
            </p:cNvSpPr>
            <p:nvPr/>
          </p:nvSpPr>
          <p:spPr bwMode="auto">
            <a:xfrm>
              <a:off x="0" y="522"/>
              <a:ext cx="52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3195" name="Arc 11"/>
          <p:cNvSpPr>
            <a:spLocks/>
          </p:cNvSpPr>
          <p:nvPr/>
        </p:nvSpPr>
        <p:spPr bwMode="auto">
          <a:xfrm>
            <a:off x="3014663" y="3636963"/>
            <a:ext cx="142875" cy="1079500"/>
          </a:xfrm>
          <a:custGeom>
            <a:avLst/>
            <a:gdLst>
              <a:gd name="T0" fmla="*/ 2147483646 w 21600"/>
              <a:gd name="T1" fmla="*/ 0 h 41211"/>
              <a:gd name="T2" fmla="*/ 2147483646 w 21600"/>
              <a:gd name="T3" fmla="*/ 2147483646 h 41211"/>
              <a:gd name="T4" fmla="*/ 0 w 21600"/>
              <a:gd name="T5" fmla="*/ 2147483646 h 41211"/>
              <a:gd name="T6" fmla="*/ 0 60000 65536"/>
              <a:gd name="T7" fmla="*/ 0 60000 65536"/>
              <a:gd name="T8" fmla="*/ 0 60000 65536"/>
              <a:gd name="T9" fmla="*/ 0 w 21600"/>
              <a:gd name="T10" fmla="*/ 0 h 41211"/>
              <a:gd name="T11" fmla="*/ 21600 w 21600"/>
              <a:gd name="T12" fmla="*/ 41211 h 412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1211" fill="none" extrusionOk="0">
                <a:moveTo>
                  <a:pt x="4827" y="0"/>
                </a:moveTo>
                <a:cubicBezTo>
                  <a:pt x="14642" y="2251"/>
                  <a:pt x="21600" y="10984"/>
                  <a:pt x="21600" y="21054"/>
                </a:cubicBezTo>
                <a:cubicBezTo>
                  <a:pt x="21600" y="29988"/>
                  <a:pt x="16099" y="38000"/>
                  <a:pt x="7762" y="41211"/>
                </a:cubicBezTo>
              </a:path>
              <a:path w="21600" h="41211" stroke="0" extrusionOk="0">
                <a:moveTo>
                  <a:pt x="4827" y="0"/>
                </a:moveTo>
                <a:cubicBezTo>
                  <a:pt x="14642" y="2251"/>
                  <a:pt x="21600" y="10984"/>
                  <a:pt x="21600" y="21054"/>
                </a:cubicBezTo>
                <a:cubicBezTo>
                  <a:pt x="21600" y="29988"/>
                  <a:pt x="16099" y="38000"/>
                  <a:pt x="7762" y="41211"/>
                </a:cubicBezTo>
                <a:lnTo>
                  <a:pt x="0" y="21054"/>
                </a:lnTo>
                <a:lnTo>
                  <a:pt x="4827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2941638" y="3636963"/>
            <a:ext cx="212725" cy="1079500"/>
            <a:chOff x="0" y="0"/>
            <a:chExt cx="134" cy="680"/>
          </a:xfrm>
        </p:grpSpPr>
        <p:sp>
          <p:nvSpPr>
            <p:cNvPr id="18448" name="Arc 13"/>
            <p:cNvSpPr>
              <a:spLocks/>
            </p:cNvSpPr>
            <p:nvPr/>
          </p:nvSpPr>
          <p:spPr bwMode="auto">
            <a:xfrm rot="-2007264">
              <a:off x="21" y="0"/>
              <a:ext cx="68" cy="163"/>
            </a:xfrm>
            <a:custGeom>
              <a:avLst/>
              <a:gdLst>
                <a:gd name="T0" fmla="*/ 0 w 21600"/>
                <a:gd name="T1" fmla="*/ 0 h 43091"/>
                <a:gd name="T2" fmla="*/ 0 w 21600"/>
                <a:gd name="T3" fmla="*/ 0 h 43091"/>
                <a:gd name="T4" fmla="*/ 0 w 21600"/>
                <a:gd name="T5" fmla="*/ 0 h 43091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091"/>
                <a:gd name="T11" fmla="*/ 21600 w 21600"/>
                <a:gd name="T12" fmla="*/ 43091 h 430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091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691"/>
                    <a:pt x="13199" y="41980"/>
                    <a:pt x="2163" y="43091"/>
                  </a:cubicBezTo>
                </a:path>
                <a:path w="21600" h="43091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691"/>
                    <a:pt x="13199" y="41980"/>
                    <a:pt x="2163" y="43091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9" name="Arc 14"/>
            <p:cNvSpPr>
              <a:spLocks/>
            </p:cNvSpPr>
            <p:nvPr/>
          </p:nvSpPr>
          <p:spPr bwMode="auto">
            <a:xfrm>
              <a:off x="66" y="181"/>
              <a:ext cx="68" cy="163"/>
            </a:xfrm>
            <a:custGeom>
              <a:avLst/>
              <a:gdLst>
                <a:gd name="T0" fmla="*/ 0 w 21600"/>
                <a:gd name="T1" fmla="*/ 0 h 43091"/>
                <a:gd name="T2" fmla="*/ 0 w 21600"/>
                <a:gd name="T3" fmla="*/ 0 h 43091"/>
                <a:gd name="T4" fmla="*/ 0 w 21600"/>
                <a:gd name="T5" fmla="*/ 0 h 43091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091"/>
                <a:gd name="T11" fmla="*/ 21600 w 21600"/>
                <a:gd name="T12" fmla="*/ 43091 h 430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091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691"/>
                    <a:pt x="13199" y="41980"/>
                    <a:pt x="2163" y="43091"/>
                  </a:cubicBezTo>
                </a:path>
                <a:path w="21600" h="43091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691"/>
                    <a:pt x="13199" y="41980"/>
                    <a:pt x="2163" y="43091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0" name="Arc 15"/>
            <p:cNvSpPr>
              <a:spLocks/>
            </p:cNvSpPr>
            <p:nvPr/>
          </p:nvSpPr>
          <p:spPr bwMode="auto">
            <a:xfrm>
              <a:off x="66" y="363"/>
              <a:ext cx="68" cy="163"/>
            </a:xfrm>
            <a:custGeom>
              <a:avLst/>
              <a:gdLst>
                <a:gd name="T0" fmla="*/ 0 w 21600"/>
                <a:gd name="T1" fmla="*/ 0 h 43091"/>
                <a:gd name="T2" fmla="*/ 0 w 21600"/>
                <a:gd name="T3" fmla="*/ 0 h 43091"/>
                <a:gd name="T4" fmla="*/ 0 w 21600"/>
                <a:gd name="T5" fmla="*/ 0 h 43091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091"/>
                <a:gd name="T11" fmla="*/ 21600 w 21600"/>
                <a:gd name="T12" fmla="*/ 43091 h 430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091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691"/>
                    <a:pt x="13199" y="41980"/>
                    <a:pt x="2163" y="43091"/>
                  </a:cubicBezTo>
                </a:path>
                <a:path w="21600" h="43091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691"/>
                    <a:pt x="13199" y="41980"/>
                    <a:pt x="2163" y="43091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1" name="Arc 16"/>
            <p:cNvSpPr>
              <a:spLocks/>
            </p:cNvSpPr>
            <p:nvPr/>
          </p:nvSpPr>
          <p:spPr bwMode="auto">
            <a:xfrm rot="1555260">
              <a:off x="0" y="517"/>
              <a:ext cx="70" cy="163"/>
            </a:xfrm>
            <a:custGeom>
              <a:avLst/>
              <a:gdLst>
                <a:gd name="T0" fmla="*/ 0 w 31295"/>
                <a:gd name="T1" fmla="*/ 0 h 43200"/>
                <a:gd name="T2" fmla="*/ 0 w 31295"/>
                <a:gd name="T3" fmla="*/ 0 h 43200"/>
                <a:gd name="T4" fmla="*/ 0 w 31295"/>
                <a:gd name="T5" fmla="*/ 0 h 43200"/>
                <a:gd name="T6" fmla="*/ 0 60000 65536"/>
                <a:gd name="T7" fmla="*/ 0 60000 65536"/>
                <a:gd name="T8" fmla="*/ 0 60000 65536"/>
                <a:gd name="T9" fmla="*/ 0 w 31295"/>
                <a:gd name="T10" fmla="*/ 0 h 43200"/>
                <a:gd name="T11" fmla="*/ 31295 w 31295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1295" h="43200" fill="none" extrusionOk="0">
                  <a:moveTo>
                    <a:pt x="9694" y="0"/>
                  </a:moveTo>
                  <a:cubicBezTo>
                    <a:pt x="21624" y="0"/>
                    <a:pt x="31295" y="9670"/>
                    <a:pt x="31295" y="21600"/>
                  </a:cubicBezTo>
                  <a:cubicBezTo>
                    <a:pt x="31295" y="33529"/>
                    <a:pt x="21624" y="43200"/>
                    <a:pt x="9695" y="43200"/>
                  </a:cubicBezTo>
                  <a:cubicBezTo>
                    <a:pt x="6328" y="43200"/>
                    <a:pt x="3008" y="42413"/>
                    <a:pt x="0" y="40901"/>
                  </a:cubicBezTo>
                </a:path>
                <a:path w="31295" h="43200" stroke="0" extrusionOk="0">
                  <a:moveTo>
                    <a:pt x="9694" y="0"/>
                  </a:moveTo>
                  <a:cubicBezTo>
                    <a:pt x="21624" y="0"/>
                    <a:pt x="31295" y="9670"/>
                    <a:pt x="31295" y="21600"/>
                  </a:cubicBezTo>
                  <a:cubicBezTo>
                    <a:pt x="31295" y="33529"/>
                    <a:pt x="21624" y="43200"/>
                    <a:pt x="9695" y="43200"/>
                  </a:cubicBezTo>
                  <a:cubicBezTo>
                    <a:pt x="6328" y="43200"/>
                    <a:pt x="3008" y="42413"/>
                    <a:pt x="0" y="40901"/>
                  </a:cubicBezTo>
                  <a:lnTo>
                    <a:pt x="9695" y="21600"/>
                  </a:lnTo>
                  <a:lnTo>
                    <a:pt x="9694" y="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3201" name="Arc 17"/>
          <p:cNvSpPr>
            <a:spLocks/>
          </p:cNvSpPr>
          <p:nvPr/>
        </p:nvSpPr>
        <p:spPr bwMode="auto">
          <a:xfrm>
            <a:off x="3230563" y="3349625"/>
            <a:ext cx="287337" cy="1916113"/>
          </a:xfrm>
          <a:custGeom>
            <a:avLst/>
            <a:gdLst>
              <a:gd name="T0" fmla="*/ 2147483646 w 21600"/>
              <a:gd name="T1" fmla="*/ 0 h 39124"/>
              <a:gd name="T2" fmla="*/ 2147483646 w 21600"/>
              <a:gd name="T3" fmla="*/ 2147483646 h 39124"/>
              <a:gd name="T4" fmla="*/ 0 w 21600"/>
              <a:gd name="T5" fmla="*/ 2147483646 h 39124"/>
              <a:gd name="T6" fmla="*/ 0 60000 65536"/>
              <a:gd name="T7" fmla="*/ 0 60000 65536"/>
              <a:gd name="T8" fmla="*/ 0 60000 65536"/>
              <a:gd name="T9" fmla="*/ 0 w 21600"/>
              <a:gd name="T10" fmla="*/ 0 h 39124"/>
              <a:gd name="T11" fmla="*/ 21600 w 21600"/>
              <a:gd name="T12" fmla="*/ 39124 h 391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9124" fill="none" extrusionOk="0">
                <a:moveTo>
                  <a:pt x="7888" y="-1"/>
                </a:moveTo>
                <a:cubicBezTo>
                  <a:pt x="16159" y="3244"/>
                  <a:pt x="21600" y="11223"/>
                  <a:pt x="21600" y="20108"/>
                </a:cubicBezTo>
                <a:cubicBezTo>
                  <a:pt x="21600" y="28052"/>
                  <a:pt x="17238" y="35356"/>
                  <a:pt x="10244" y="39124"/>
                </a:cubicBezTo>
              </a:path>
              <a:path w="21600" h="39124" stroke="0" extrusionOk="0">
                <a:moveTo>
                  <a:pt x="7888" y="-1"/>
                </a:moveTo>
                <a:cubicBezTo>
                  <a:pt x="16159" y="3244"/>
                  <a:pt x="21600" y="11223"/>
                  <a:pt x="21600" y="20108"/>
                </a:cubicBezTo>
                <a:cubicBezTo>
                  <a:pt x="21600" y="28052"/>
                  <a:pt x="17238" y="35356"/>
                  <a:pt x="10244" y="39124"/>
                </a:cubicBezTo>
                <a:lnTo>
                  <a:pt x="0" y="20108"/>
                </a:lnTo>
                <a:lnTo>
                  <a:pt x="7888" y="-1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2" name="Line 18"/>
          <p:cNvSpPr>
            <a:spLocks noChangeShapeType="1"/>
          </p:cNvSpPr>
          <p:nvPr/>
        </p:nvSpPr>
        <p:spPr bwMode="auto">
          <a:xfrm flipV="1">
            <a:off x="3265488" y="3276600"/>
            <a:ext cx="504825" cy="3603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203" name="Line 19"/>
          <p:cNvSpPr>
            <a:spLocks noChangeShapeType="1"/>
          </p:cNvSpPr>
          <p:nvPr/>
        </p:nvSpPr>
        <p:spPr bwMode="auto">
          <a:xfrm>
            <a:off x="3338513" y="3997325"/>
            <a:ext cx="57626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204" name="Line 20"/>
          <p:cNvSpPr>
            <a:spLocks noChangeShapeType="1"/>
          </p:cNvSpPr>
          <p:nvPr/>
        </p:nvSpPr>
        <p:spPr bwMode="auto">
          <a:xfrm>
            <a:off x="3338513" y="4356100"/>
            <a:ext cx="57626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205" name="Line 21"/>
          <p:cNvSpPr>
            <a:spLocks noChangeShapeType="1"/>
          </p:cNvSpPr>
          <p:nvPr/>
        </p:nvSpPr>
        <p:spPr bwMode="auto">
          <a:xfrm>
            <a:off x="3302000" y="4716463"/>
            <a:ext cx="576263" cy="2889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206" name="Text Box 22"/>
          <p:cNvSpPr txBox="1">
            <a:spLocks noChangeArrowheads="1"/>
          </p:cNvSpPr>
          <p:nvPr/>
        </p:nvSpPr>
        <p:spPr bwMode="auto">
          <a:xfrm>
            <a:off x="811213" y="1809750"/>
            <a:ext cx="74850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原因：各子波源发出的</a:t>
            </a:r>
            <a:r>
              <a:rPr lang="zh-CN" altLang="en-US" baseline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子波相互间干涉</a:t>
            </a: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的结果</a:t>
            </a:r>
          </a:p>
        </p:txBody>
      </p:sp>
      <p:sp>
        <p:nvSpPr>
          <p:cNvPr id="18447" name="Text Box 14"/>
          <p:cNvSpPr txBox="1">
            <a:spLocks noChangeArrowheads="1"/>
          </p:cNvSpPr>
          <p:nvPr/>
        </p:nvSpPr>
        <p:spPr bwMode="auto">
          <a:xfrm>
            <a:off x="8797925" y="6400800"/>
            <a:ext cx="338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9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3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3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3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3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3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93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6" grpId="0" autoUpdateAnimBg="0"/>
      <p:bldP spid="93187" grpId="0" autoUpdateAnimBg="0"/>
      <p:bldP spid="93188" grpId="0" animBg="1"/>
      <p:bldP spid="93189" grpId="0" animBg="1"/>
      <p:bldP spid="93195" grpId="0" animBg="1"/>
      <p:bldP spid="93201" grpId="0" animBg="1"/>
      <p:bldP spid="93202" grpId="0" animBg="1"/>
      <p:bldP spid="93203" grpId="0" animBg="1"/>
      <p:bldP spid="93204" grpId="0" animBg="1"/>
      <p:bldP spid="93205" grpId="0" animBg="1"/>
      <p:bldP spid="93206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5" name="Text Box 2"/>
          <p:cNvSpPr txBox="1">
            <a:spLocks noChangeArrowheads="1"/>
          </p:cNvSpPr>
          <p:nvPr/>
        </p:nvSpPr>
        <p:spPr bwMode="auto">
          <a:xfrm>
            <a:off x="190500" y="179388"/>
            <a:ext cx="8712200" cy="244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例</a:t>
            </a:r>
            <a:r>
              <a:rPr lang="en-US" altLang="zh-CN" baseline="0">
                <a:latin typeface="Times New Roman" panose="02020603050405020304" pitchFamily="18" charset="0"/>
              </a:rPr>
              <a:t>1  </a:t>
            </a:r>
            <a:r>
              <a:rPr lang="en-US" altLang="zh-CN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</a:rPr>
              <a:t>与</a:t>
            </a:r>
            <a:r>
              <a:rPr lang="en-US" altLang="zh-CN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</a:rPr>
              <a:t>是</a:t>
            </a: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振幅相等的两个相干波源</a:t>
            </a:r>
            <a:r>
              <a:rPr lang="zh-CN" altLang="en-US" baseline="0">
                <a:latin typeface="Times New Roman" panose="02020603050405020304" pitchFamily="18" charset="0"/>
              </a:rPr>
              <a:t>，它们相距     </a:t>
            </a:r>
          </a:p>
          <a:p>
            <a:pPr eaLnBrk="1" hangingPunct="1">
              <a:spcBef>
                <a:spcPct val="50000"/>
              </a:spcBef>
            </a:pPr>
            <a:r>
              <a:rPr lang="el-GR" altLang="zh-CN" baseline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  <a:r>
              <a:rPr lang="zh-CN" altLang="en-US" baseline="0">
                <a:latin typeface="Times New Roman" panose="02020603050405020304" pitchFamily="18" charset="0"/>
              </a:rPr>
              <a:t>，如果波源 </a:t>
            </a:r>
            <a:r>
              <a:rPr lang="en-US" altLang="zh-CN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</a:rPr>
              <a:t>的位相比波源</a:t>
            </a:r>
            <a:r>
              <a:rPr lang="en-US" altLang="zh-CN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</a:rPr>
              <a:t>的位相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超前</a:t>
            </a:r>
            <a:r>
              <a:rPr lang="el-GR" altLang="zh-CN" baseline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lang="zh-CN" altLang="en-US" baseline="0">
                <a:latin typeface="Times New Roman" panose="02020603050405020304" pitchFamily="18" charset="0"/>
              </a:rPr>
              <a:t>。求：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</a:t>
            </a:r>
            <a:r>
              <a:rPr lang="en-US" altLang="zh-CN" baseline="0"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</a:rPr>
              <a:t>） </a:t>
            </a:r>
            <a:r>
              <a:rPr lang="en-US" altLang="zh-CN" i="1" baseline="0">
                <a:latin typeface="Times New Roman" panose="02020603050405020304" pitchFamily="18" charset="0"/>
              </a:rPr>
              <a:t>S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</a:rPr>
              <a:t> 、</a:t>
            </a:r>
            <a:r>
              <a:rPr lang="en-US" altLang="zh-CN" i="1" baseline="0">
                <a:latin typeface="Times New Roman" panose="02020603050405020304" pitchFamily="18" charset="0"/>
              </a:rPr>
              <a:t>S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</a:rPr>
              <a:t>连线上在 </a:t>
            </a:r>
            <a:r>
              <a:rPr lang="en-US" altLang="zh-CN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外侧</a:t>
            </a:r>
            <a:r>
              <a:rPr lang="zh-CN" altLang="en-US" baseline="0">
                <a:latin typeface="Times New Roman" panose="02020603050405020304" pitchFamily="18" charset="0"/>
              </a:rPr>
              <a:t>各点的合成波强度；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</a:t>
            </a:r>
            <a:r>
              <a:rPr lang="en-US" altLang="zh-CN" baseline="0"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</a:rPr>
              <a:t>） </a:t>
            </a:r>
            <a:r>
              <a:rPr lang="en-US" altLang="zh-CN" i="1" baseline="0">
                <a:latin typeface="Times New Roman" panose="02020603050405020304" pitchFamily="18" charset="0"/>
              </a:rPr>
              <a:t>S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</a:rPr>
              <a:t> 、</a:t>
            </a:r>
            <a:r>
              <a:rPr lang="en-US" altLang="zh-CN" i="1" baseline="0">
                <a:latin typeface="Times New Roman" panose="02020603050405020304" pitchFamily="18" charset="0"/>
              </a:rPr>
              <a:t>S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</a:rPr>
              <a:t>连线上在</a:t>
            </a:r>
            <a:r>
              <a:rPr lang="en-US" altLang="zh-CN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外侧</a:t>
            </a:r>
            <a:r>
              <a:rPr lang="zh-CN" altLang="en-US" baseline="0">
                <a:latin typeface="Times New Roman" panose="02020603050405020304" pitchFamily="18" charset="0"/>
              </a:rPr>
              <a:t>各点的合成波强度。</a:t>
            </a:r>
          </a:p>
        </p:txBody>
      </p:sp>
      <p:sp>
        <p:nvSpPr>
          <p:cNvPr id="34826" name="Text Box 15"/>
          <p:cNvSpPr txBox="1">
            <a:spLocks noChangeArrowheads="1"/>
          </p:cNvSpPr>
          <p:nvPr/>
        </p:nvSpPr>
        <p:spPr bwMode="auto">
          <a:xfrm>
            <a:off x="153988" y="3611563"/>
            <a:ext cx="5915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）设 </a:t>
            </a:r>
            <a:r>
              <a:rPr lang="en-US" altLang="zh-CN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外侧之任意一点，令</a:t>
            </a:r>
          </a:p>
        </p:txBody>
      </p:sp>
      <p:grpSp>
        <p:nvGrpSpPr>
          <p:cNvPr id="8" name="组合 15"/>
          <p:cNvGrpSpPr>
            <a:grpSpLocks/>
          </p:cNvGrpSpPr>
          <p:nvPr/>
        </p:nvGrpSpPr>
        <p:grpSpPr bwMode="auto">
          <a:xfrm>
            <a:off x="287338" y="2735263"/>
            <a:ext cx="5905500" cy="657225"/>
            <a:chOff x="299979" y="2735253"/>
            <a:chExt cx="5904714" cy="657234"/>
          </a:xfrm>
        </p:grpSpPr>
        <p:sp>
          <p:nvSpPr>
            <p:cNvPr id="19485" name="矩形 11"/>
            <p:cNvSpPr>
              <a:spLocks noChangeArrowheads="1"/>
            </p:cNvSpPr>
            <p:nvPr/>
          </p:nvSpPr>
          <p:spPr bwMode="auto">
            <a:xfrm>
              <a:off x="299979" y="2735253"/>
              <a:ext cx="1729976" cy="584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200" baseline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解：</a:t>
              </a:r>
              <a:r>
                <a:rPr lang="zh-CN" altLang="en-US" baseline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已知</a:t>
              </a:r>
            </a:p>
          </p:txBody>
        </p:sp>
        <p:grpSp>
          <p:nvGrpSpPr>
            <p:cNvPr id="19486" name="组合 14"/>
            <p:cNvGrpSpPr>
              <a:grpSpLocks/>
            </p:cNvGrpSpPr>
            <p:nvPr/>
          </p:nvGrpSpPr>
          <p:grpSpPr bwMode="auto">
            <a:xfrm>
              <a:off x="1979669" y="2819399"/>
              <a:ext cx="4225024" cy="573088"/>
              <a:chOff x="1979669" y="2819399"/>
              <a:chExt cx="4225024" cy="573088"/>
            </a:xfrm>
          </p:grpSpPr>
          <p:graphicFrame>
            <p:nvGraphicFramePr>
              <p:cNvPr id="19487" name="Object 10"/>
              <p:cNvGraphicFramePr>
                <a:graphicFrameLocks noChangeAspect="1"/>
              </p:cNvGraphicFramePr>
              <p:nvPr/>
            </p:nvGraphicFramePr>
            <p:xfrm>
              <a:off x="1979669" y="2819399"/>
              <a:ext cx="1697037" cy="5730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801" name="Equation" r:id="rId3" imgW="1701800" imgH="508000" progId="Equation.DSMT4">
                      <p:embed/>
                    </p:oleObj>
                  </mc:Choice>
                  <mc:Fallback>
                    <p:oleObj name="Equation" r:id="rId3" imgW="1701800" imgH="508000" progId="Equation.DSMT4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79669" y="2819399"/>
                            <a:ext cx="1697037" cy="5730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88" name="Object 13"/>
              <p:cNvGraphicFramePr>
                <a:graphicFrameLocks noChangeAspect="1"/>
              </p:cNvGraphicFramePr>
              <p:nvPr/>
            </p:nvGraphicFramePr>
            <p:xfrm>
              <a:off x="3925043" y="2844792"/>
              <a:ext cx="2279650" cy="4857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802" name="Equation" r:id="rId5" imgW="2286000" imgH="431800" progId="Equation.DSMT4">
                      <p:embed/>
                    </p:oleObj>
                  </mc:Choice>
                  <mc:Fallback>
                    <p:oleObj name="Equation" r:id="rId5" imgW="2286000" imgH="431800" progId="Equation.DSMT4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25043" y="2844792"/>
                            <a:ext cx="2279650" cy="4857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17" name="Object 14"/>
          <p:cNvGraphicFramePr>
            <a:graphicFrameLocks noChangeAspect="1"/>
          </p:cNvGraphicFramePr>
          <p:nvPr/>
        </p:nvGraphicFramePr>
        <p:xfrm>
          <a:off x="6032500" y="3575050"/>
          <a:ext cx="1214438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03" name="Equation" r:id="rId7" imgW="1219200" imgH="508000" progId="Equation.DSMT4">
                  <p:embed/>
                </p:oleObj>
              </mc:Choice>
              <mc:Fallback>
                <p:oleObj name="Equation" r:id="rId7" imgW="1219200" imgH="5080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0" y="3575050"/>
                        <a:ext cx="1214438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5"/>
          <p:cNvGraphicFramePr>
            <a:graphicFrameLocks noChangeAspect="1"/>
          </p:cNvGraphicFramePr>
          <p:nvPr/>
        </p:nvGraphicFramePr>
        <p:xfrm>
          <a:off x="7523163" y="3575050"/>
          <a:ext cx="1252537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04" name="Equation" r:id="rId9" imgW="1257300" imgH="508000" progId="Equation.DSMT4">
                  <p:embed/>
                </p:oleObj>
              </mc:Choice>
              <mc:Fallback>
                <p:oleObj name="Equation" r:id="rId9" imgW="1257300" imgH="5080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3163" y="3575050"/>
                        <a:ext cx="1252537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7"/>
          <p:cNvGraphicFramePr>
            <a:graphicFrameLocks noChangeAspect="1"/>
          </p:cNvGraphicFramePr>
          <p:nvPr/>
        </p:nvGraphicFramePr>
        <p:xfrm>
          <a:off x="1103313" y="4159250"/>
          <a:ext cx="3668712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05" name="Equation" r:id="rId11" imgW="3683000" imgH="762000" progId="Equation.DSMT4">
                  <p:embed/>
                </p:oleObj>
              </mc:Choice>
              <mc:Fallback>
                <p:oleObj name="Equation" r:id="rId11" imgW="3683000" imgH="7620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4159250"/>
                        <a:ext cx="3668712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4" name="Object 18"/>
          <p:cNvGraphicFramePr>
            <a:graphicFrameLocks noChangeAspect="1"/>
          </p:cNvGraphicFramePr>
          <p:nvPr/>
        </p:nvGraphicFramePr>
        <p:xfrm>
          <a:off x="4900613" y="4524375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06" name="Equation" r:id="rId13" imgW="749300" imgH="228600" progId="Equation.DSMT4">
                  <p:embed/>
                </p:oleObj>
              </mc:Choice>
              <mc:Fallback>
                <p:oleObj name="Equation" r:id="rId13" imgW="749300" imgH="2286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0613" y="4524375"/>
                        <a:ext cx="749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5" name="Object 6"/>
          <p:cNvGraphicFramePr>
            <a:graphicFrameLocks noChangeAspect="1"/>
          </p:cNvGraphicFramePr>
          <p:nvPr/>
        </p:nvGraphicFramePr>
        <p:xfrm>
          <a:off x="5959475" y="4268788"/>
          <a:ext cx="2628900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07" name="Equation" r:id="rId15" imgW="1002865" imgH="253890" progId="Equation.DSMT4">
                  <p:embed/>
                </p:oleObj>
              </mc:Choice>
              <mc:Fallback>
                <p:oleObj name="Equation" r:id="rId15" imgW="1002865" imgH="25389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9475" y="4268788"/>
                        <a:ext cx="2628900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Box 15"/>
          <p:cNvSpPr txBox="1">
            <a:spLocks noChangeArrowheads="1"/>
          </p:cNvSpPr>
          <p:nvPr/>
        </p:nvSpPr>
        <p:spPr bwMode="auto">
          <a:xfrm>
            <a:off x="153988" y="4999038"/>
            <a:ext cx="5915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）设 </a:t>
            </a:r>
            <a:r>
              <a:rPr lang="en-US" altLang="zh-CN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外侧之任意一点，令</a:t>
            </a:r>
          </a:p>
        </p:txBody>
      </p:sp>
      <p:graphicFrame>
        <p:nvGraphicFramePr>
          <p:cNvPr id="5" name="Object 20"/>
          <p:cNvGraphicFramePr>
            <a:graphicFrameLocks noChangeAspect="1"/>
          </p:cNvGraphicFramePr>
          <p:nvPr/>
        </p:nvGraphicFramePr>
        <p:xfrm>
          <a:off x="6019800" y="4999038"/>
          <a:ext cx="1239838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08" name="Equation" r:id="rId17" imgW="1244600" imgH="508000" progId="Equation.DSMT4">
                  <p:embed/>
                </p:oleObj>
              </mc:Choice>
              <mc:Fallback>
                <p:oleObj name="Equation" r:id="rId17" imgW="1244600" imgH="5080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4999038"/>
                        <a:ext cx="1239838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1"/>
          <p:cNvGraphicFramePr>
            <a:graphicFrameLocks noChangeAspect="1"/>
          </p:cNvGraphicFramePr>
          <p:nvPr/>
        </p:nvGraphicFramePr>
        <p:xfrm>
          <a:off x="7510463" y="4999038"/>
          <a:ext cx="1277937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09" name="Equation" r:id="rId19" imgW="1282700" imgH="508000" progId="Equation.DSMT4">
                  <p:embed/>
                </p:oleObj>
              </mc:Choice>
              <mc:Fallback>
                <p:oleObj name="Equation" r:id="rId19" imgW="1282700" imgH="5080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0463" y="4999038"/>
                        <a:ext cx="1277937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2"/>
          <p:cNvGraphicFramePr>
            <a:graphicFrameLocks noChangeAspect="1"/>
          </p:cNvGraphicFramePr>
          <p:nvPr/>
        </p:nvGraphicFramePr>
        <p:xfrm>
          <a:off x="1030288" y="5481638"/>
          <a:ext cx="3668712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10" name="Equation" r:id="rId21" imgW="3683000" imgH="762000" progId="Equation.DSMT4">
                  <p:embed/>
                </p:oleObj>
              </mc:Choice>
              <mc:Fallback>
                <p:oleObj name="Equation" r:id="rId21" imgW="3683000" imgH="7620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0288" y="5481638"/>
                        <a:ext cx="3668712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9" name="Object 23"/>
          <p:cNvGraphicFramePr>
            <a:graphicFrameLocks noChangeAspect="1"/>
          </p:cNvGraphicFramePr>
          <p:nvPr/>
        </p:nvGraphicFramePr>
        <p:xfrm>
          <a:off x="4954588" y="5838825"/>
          <a:ext cx="495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11" name="Equation" r:id="rId23" imgW="494870" imgH="317225" progId="Equation.DSMT4">
                  <p:embed/>
                </p:oleObj>
              </mc:Choice>
              <mc:Fallback>
                <p:oleObj name="Equation" r:id="rId23" imgW="494870" imgH="317225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4588" y="5838825"/>
                        <a:ext cx="4953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40" name="Object 24"/>
          <p:cNvGraphicFramePr>
            <a:graphicFrameLocks noChangeAspect="1"/>
          </p:cNvGraphicFramePr>
          <p:nvPr/>
        </p:nvGraphicFramePr>
        <p:xfrm>
          <a:off x="6032500" y="5773738"/>
          <a:ext cx="1181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12" name="Equation" r:id="rId25" imgW="1180588" imgH="431613" progId="Equation.DSMT4">
                  <p:embed/>
                </p:oleObj>
              </mc:Choice>
              <mc:Fallback>
                <p:oleObj name="Equation" r:id="rId25" imgW="1180588" imgH="431613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0" y="5773738"/>
                        <a:ext cx="11811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2" name="Text Box 14"/>
          <p:cNvSpPr txBox="1">
            <a:spLocks noChangeArrowheads="1"/>
          </p:cNvSpPr>
          <p:nvPr/>
        </p:nvSpPr>
        <p:spPr bwMode="auto">
          <a:xfrm>
            <a:off x="8615363" y="6381750"/>
            <a:ext cx="4937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10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3851275" y="6299200"/>
            <a:ext cx="2376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波强</a:t>
            </a:r>
            <a:r>
              <a:rPr lang="en-US" altLang="zh-CN" i="1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zh-CN" i="1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30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baseline="30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右箭头 1"/>
          <p:cNvSpPr>
            <a:spLocks noChangeArrowheads="1"/>
          </p:cNvSpPr>
          <p:nvPr/>
        </p:nvSpPr>
        <p:spPr bwMode="auto">
          <a:xfrm>
            <a:off x="5543550" y="6461125"/>
            <a:ext cx="493713" cy="266700"/>
          </a:xfrm>
          <a:prstGeom prst="rightArrow">
            <a:avLst>
              <a:gd name="adj1" fmla="val 50000"/>
              <a:gd name="adj2" fmla="val 50111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6069013" y="6308725"/>
            <a:ext cx="11477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i="1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= </a:t>
            </a:r>
            <a:r>
              <a:rPr lang="en-US" altLang="zh-CN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i="1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/>
          <p:cNvCxnSpPr>
            <a:cxnSpLocks noChangeShapeType="1"/>
          </p:cNvCxnSpPr>
          <p:nvPr/>
        </p:nvCxnSpPr>
        <p:spPr bwMode="auto">
          <a:xfrm>
            <a:off x="6505575" y="3168650"/>
            <a:ext cx="2459038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11"/>
          <p:cNvSpPr>
            <a:spLocks noChangeArrowheads="1"/>
          </p:cNvSpPr>
          <p:nvPr/>
        </p:nvSpPr>
        <p:spPr bwMode="auto">
          <a:xfrm>
            <a:off x="7134225" y="3095625"/>
            <a:ext cx="141288" cy="1428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baseline="0"/>
          </a:p>
        </p:txBody>
      </p:sp>
      <p:sp>
        <p:nvSpPr>
          <p:cNvPr id="27" name="椭圆 26"/>
          <p:cNvSpPr>
            <a:spLocks noChangeArrowheads="1"/>
          </p:cNvSpPr>
          <p:nvPr/>
        </p:nvSpPr>
        <p:spPr bwMode="auto">
          <a:xfrm>
            <a:off x="8342313" y="3095625"/>
            <a:ext cx="141287" cy="1428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baseline="0"/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6896100" y="2681288"/>
            <a:ext cx="6238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>
                <a:solidFill>
                  <a:srgbClr val="FF0000"/>
                </a:solidFill>
              </a:rPr>
              <a:t>S</a:t>
            </a:r>
            <a:r>
              <a:rPr lang="en-US" altLang="zh-CN" baseline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9" name="文本框 28"/>
          <p:cNvSpPr txBox="1">
            <a:spLocks noChangeArrowheads="1"/>
          </p:cNvSpPr>
          <p:nvPr/>
        </p:nvSpPr>
        <p:spPr bwMode="auto">
          <a:xfrm>
            <a:off x="8053388" y="2679700"/>
            <a:ext cx="6238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>
                <a:solidFill>
                  <a:srgbClr val="FF0000"/>
                </a:solidFill>
              </a:rPr>
              <a:t>S</a:t>
            </a:r>
            <a:r>
              <a:rPr lang="en-US" altLang="zh-CN" baseline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6410325" y="2689225"/>
            <a:ext cx="6238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/>
              <a:t>P</a:t>
            </a:r>
            <a:r>
              <a:rPr lang="en-US" altLang="zh-CN" baseline="0"/>
              <a:t>1</a:t>
            </a:r>
          </a:p>
        </p:txBody>
      </p:sp>
      <p:sp>
        <p:nvSpPr>
          <p:cNvPr id="31" name="椭圆 30"/>
          <p:cNvSpPr>
            <a:spLocks noChangeArrowheads="1"/>
          </p:cNvSpPr>
          <p:nvPr/>
        </p:nvSpPr>
        <p:spPr bwMode="auto">
          <a:xfrm>
            <a:off x="6664325" y="3098800"/>
            <a:ext cx="141288" cy="141288"/>
          </a:xfrm>
          <a:prstGeom prst="ellipse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baseline="0"/>
          </a:p>
        </p:txBody>
      </p:sp>
      <p:sp>
        <p:nvSpPr>
          <p:cNvPr id="32" name="文本框 31"/>
          <p:cNvSpPr txBox="1">
            <a:spLocks noChangeArrowheads="1"/>
          </p:cNvSpPr>
          <p:nvPr/>
        </p:nvSpPr>
        <p:spPr bwMode="auto">
          <a:xfrm>
            <a:off x="8542338" y="2689225"/>
            <a:ext cx="6238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/>
              <a:t>P</a:t>
            </a:r>
            <a:r>
              <a:rPr lang="en-US" altLang="zh-CN" baseline="0"/>
              <a:t>2</a:t>
            </a:r>
          </a:p>
        </p:txBody>
      </p:sp>
      <p:sp>
        <p:nvSpPr>
          <p:cNvPr id="33" name="椭圆 32"/>
          <p:cNvSpPr>
            <a:spLocks noChangeArrowheads="1"/>
          </p:cNvSpPr>
          <p:nvPr/>
        </p:nvSpPr>
        <p:spPr bwMode="auto">
          <a:xfrm>
            <a:off x="8763000" y="3108325"/>
            <a:ext cx="141288" cy="141288"/>
          </a:xfrm>
          <a:prstGeom prst="ellipse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baseline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4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4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4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4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5" grpId="0"/>
      <p:bldP spid="34826" grpId="0"/>
      <p:bldP spid="23" grpId="0"/>
      <p:bldP spid="21" grpId="0"/>
      <p:bldP spid="2" grpId="0" animBg="1"/>
      <p:bldP spid="9" grpId="0"/>
      <p:bldP spid="12" grpId="0" animBg="1"/>
      <p:bldP spid="27" grpId="0" animBg="1"/>
      <p:bldP spid="13" grpId="0"/>
      <p:bldP spid="29" grpId="0"/>
      <p:bldP spid="30" grpId="0"/>
      <p:bldP spid="31" grpId="0" animBg="1"/>
      <p:bldP spid="32" grpId="0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2" descr="I:\大学物理下-130925\相关视频\Standing_wave.gif">
            <a:extLst>
              <a:ext uri="{FF2B5EF4-FFF2-40B4-BE49-F238E27FC236}"/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4536" y="4671868"/>
            <a:ext cx="6185302" cy="1606572"/>
          </a:xfrm>
          <a:prstGeom prst="roundRect">
            <a:avLst>
              <a:gd name="adj" fmla="val 8594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126" name="圆角矩形 16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738188" y="4524375"/>
            <a:ext cx="7412037" cy="1971675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algn="ctr">
            <a:solidFill>
              <a:srgbClr val="3333FF"/>
            </a:solidFill>
            <a:round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baseline="0"/>
          </a:p>
        </p:txBody>
      </p:sp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519113" y="288925"/>
            <a:ext cx="808355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baseline="0">
                <a:latin typeface="宋体" panose="02010600030101010101" pitchFamily="2" charset="-122"/>
              </a:rPr>
              <a:t>第</a:t>
            </a:r>
            <a:r>
              <a:rPr lang="zh-CN" altLang="en-US" sz="3200" baseline="0">
                <a:latin typeface="Times New Roman" panose="02020603050405020304" pitchFamily="18" charset="0"/>
              </a:rPr>
              <a:t>6</a:t>
            </a:r>
            <a:r>
              <a:rPr lang="zh-CN" altLang="en-US" sz="3200" baseline="0">
                <a:latin typeface="宋体" panose="02010600030101010101" pitchFamily="2" charset="-122"/>
              </a:rPr>
              <a:t>节  驻波</a:t>
            </a:r>
          </a:p>
          <a:p>
            <a:pPr algn="ctr" eaLnBrk="1" hangingPunct="1"/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Standing Waves</a:t>
            </a: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346075" y="1895475"/>
            <a:ext cx="849788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两列</a:t>
            </a:r>
            <a:r>
              <a:rPr lang="zh-CN" altLang="en-US" baseline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振幅相等</a:t>
            </a: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的相干波</a:t>
            </a:r>
            <a:r>
              <a:rPr lang="zh-CN" altLang="en-US" baseline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相向而行</a:t>
            </a: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，在相遇的区域迭加干涉，形成驻波。</a:t>
            </a:r>
          </a:p>
        </p:txBody>
      </p:sp>
      <p:graphicFrame>
        <p:nvGraphicFramePr>
          <p:cNvPr id="36868" name="Object 4"/>
          <p:cNvGraphicFramePr>
            <a:graphicFrameLocks noChangeAspect="1"/>
          </p:cNvGraphicFramePr>
          <p:nvPr/>
        </p:nvGraphicFramePr>
        <p:xfrm>
          <a:off x="1344613" y="4491038"/>
          <a:ext cx="56388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9" name="BMP 图像" r:id="rId4" imgW="0" imgH="0" progId="Paint.Picture">
                  <p:embed/>
                </p:oleObj>
              </mc:Choice>
              <mc:Fallback>
                <p:oleObj name="BMP 图像" r:id="rId4" imgW="0" imgH="0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613" y="4491038"/>
                        <a:ext cx="563880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1192213" y="5481638"/>
            <a:ext cx="594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6870" name="Object 6"/>
          <p:cNvGraphicFramePr>
            <a:graphicFrameLocks noChangeAspect="1"/>
          </p:cNvGraphicFramePr>
          <p:nvPr/>
        </p:nvGraphicFramePr>
        <p:xfrm>
          <a:off x="1471613" y="3119438"/>
          <a:ext cx="6161087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0" r:id="rId6" imgW="6897063" imgH="1257476" progId="PBrush">
                  <p:embed/>
                </p:oleObj>
              </mc:Choice>
              <mc:Fallback>
                <p:oleObj r:id="rId6" imgW="6897063" imgH="1257476" progId="PBrush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13" y="3119438"/>
                        <a:ext cx="6161087" cy="1173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1" name="Object 7"/>
          <p:cNvGraphicFramePr>
            <a:graphicFrameLocks noChangeAspect="1"/>
          </p:cNvGraphicFramePr>
          <p:nvPr/>
        </p:nvGraphicFramePr>
        <p:xfrm>
          <a:off x="1762125" y="2928938"/>
          <a:ext cx="5329238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1" r:id="rId8" imgW="6268325" imgH="1209524" progId="PBrush">
                  <p:embed/>
                </p:oleObj>
              </mc:Choice>
              <mc:Fallback>
                <p:oleObj r:id="rId8" imgW="6268325" imgH="1209524" progId="PBrush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2125" y="2928938"/>
                        <a:ext cx="5329238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117475" y="1311275"/>
            <a:ext cx="27384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6</a:t>
            </a:r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</a:rPr>
              <a:t>.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1  驻波的形成</a:t>
            </a:r>
          </a:p>
        </p:txBody>
      </p:sp>
      <p:sp>
        <p:nvSpPr>
          <p:cNvPr id="36873" name="AutoShape 9"/>
          <p:cNvSpPr>
            <a:spLocks noChangeArrowheads="1"/>
          </p:cNvSpPr>
          <p:nvPr/>
        </p:nvSpPr>
        <p:spPr bwMode="auto">
          <a:xfrm>
            <a:off x="2124075" y="6075363"/>
            <a:ext cx="1524000" cy="630237"/>
          </a:xfrm>
          <a:prstGeom prst="wedgeEllipseCallout">
            <a:avLst>
              <a:gd name="adj1" fmla="val -6875"/>
              <a:gd name="adj2" fmla="val -143449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波节</a:t>
            </a:r>
          </a:p>
        </p:txBody>
      </p:sp>
      <p:sp>
        <p:nvSpPr>
          <p:cNvPr id="36874" name="AutoShape 10"/>
          <p:cNvSpPr>
            <a:spLocks noChangeArrowheads="1"/>
          </p:cNvSpPr>
          <p:nvPr/>
        </p:nvSpPr>
        <p:spPr bwMode="auto">
          <a:xfrm>
            <a:off x="1547813" y="4005263"/>
            <a:ext cx="1676400" cy="609600"/>
          </a:xfrm>
          <a:prstGeom prst="wedgeEllipseCallout">
            <a:avLst>
              <a:gd name="adj1" fmla="val 67801"/>
              <a:gd name="adj2" fmla="val 84898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波腹</a:t>
            </a:r>
          </a:p>
        </p:txBody>
      </p:sp>
      <p:sp>
        <p:nvSpPr>
          <p:cNvPr id="36875" name="AutoShape 11"/>
          <p:cNvSpPr>
            <a:spLocks noChangeArrowheads="1"/>
          </p:cNvSpPr>
          <p:nvPr/>
        </p:nvSpPr>
        <p:spPr bwMode="auto">
          <a:xfrm>
            <a:off x="5076825" y="4113213"/>
            <a:ext cx="2586038" cy="504825"/>
          </a:xfrm>
          <a:prstGeom prst="wedgeRectCallout">
            <a:avLst>
              <a:gd name="adj1" fmla="val -43431"/>
              <a:gd name="adj2" fmla="val 138366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b="0" baseline="0">
              <a:latin typeface="Times New Roman" panose="02020603050405020304" pitchFamily="18" charset="0"/>
            </a:endParaRPr>
          </a:p>
        </p:txBody>
      </p:sp>
      <p:sp>
        <p:nvSpPr>
          <p:cNvPr id="36879" name="Text Box 15"/>
          <p:cNvSpPr txBox="1">
            <a:spLocks noChangeArrowheads="1"/>
          </p:cNvSpPr>
          <p:nvPr/>
        </p:nvSpPr>
        <p:spPr bwMode="auto">
          <a:xfrm>
            <a:off x="5141913" y="4114800"/>
            <a:ext cx="33178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振幅是</a:t>
            </a:r>
            <a:r>
              <a:rPr lang="zh-CN" altLang="en-US" i="1" baseline="0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的函数</a:t>
            </a:r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8640763" y="6381750"/>
            <a:ext cx="4746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11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grpSp>
        <p:nvGrpSpPr>
          <p:cNvPr id="2" name="组合 18"/>
          <p:cNvGrpSpPr>
            <a:grpSpLocks/>
          </p:cNvGrpSpPr>
          <p:nvPr/>
        </p:nvGrpSpPr>
        <p:grpSpPr bwMode="auto">
          <a:xfrm>
            <a:off x="6907213" y="5478463"/>
            <a:ext cx="1060450" cy="557212"/>
            <a:chOff x="6907213" y="5478709"/>
            <a:chExt cx="1060496" cy="557175"/>
          </a:xfrm>
        </p:grpSpPr>
        <p:sp>
          <p:nvSpPr>
            <p:cNvPr id="20496" name="Line 13"/>
            <p:cNvSpPr>
              <a:spLocks noChangeShapeType="1"/>
            </p:cNvSpPr>
            <p:nvPr/>
          </p:nvSpPr>
          <p:spPr bwMode="auto">
            <a:xfrm>
              <a:off x="6907213" y="5478709"/>
              <a:ext cx="609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0497" name="TextBox 17"/>
            <p:cNvSpPr txBox="1">
              <a:spLocks noChangeArrowheads="1"/>
            </p:cNvSpPr>
            <p:nvPr/>
          </p:nvSpPr>
          <p:spPr bwMode="auto">
            <a:xfrm>
              <a:off x="7091397" y="5656293"/>
              <a:ext cx="876312" cy="379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68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8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 animBg="1"/>
      <p:bldP spid="36866" grpId="0" autoUpdateAnimBg="0"/>
      <p:bldP spid="36867" grpId="0" autoUpdateAnimBg="0"/>
      <p:bldP spid="36869" grpId="0" animBg="1"/>
      <p:bldP spid="36872" grpId="0" autoUpdateAnimBg="0"/>
      <p:bldP spid="36873" grpId="0" animBg="1" autoUpdateAnimBg="0"/>
      <p:bldP spid="36874" grpId="0" animBg="1" autoUpdateAnimBg="0"/>
      <p:bldP spid="36875" grpId="0" animBg="1" autoUpdateAnimBg="0"/>
      <p:bldP spid="36879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2"/>
          <p:cNvSpPr>
            <a:spLocks noChangeArrowheads="1"/>
          </p:cNvSpPr>
          <p:nvPr/>
        </p:nvSpPr>
        <p:spPr bwMode="auto">
          <a:xfrm>
            <a:off x="3743325" y="2710839"/>
            <a:ext cx="2049463" cy="695936"/>
          </a:xfrm>
          <a:prstGeom prst="wedgeRectCallout">
            <a:avLst>
              <a:gd name="adj1" fmla="val -93248"/>
              <a:gd name="adj2" fmla="val 112188"/>
            </a:avLst>
          </a:prstGeom>
          <a:noFill/>
          <a:ln w="31750">
            <a:solidFill>
              <a:srgbClr val="00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en-US" baseline="0">
              <a:latin typeface="Times New Roman" panose="02020603050405020304" pitchFamily="18" charset="0"/>
            </a:endParaRP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120650" y="288925"/>
            <a:ext cx="3721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</a:rPr>
              <a:t>6.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2  驻波的波动方程</a:t>
            </a:r>
            <a:endParaRPr lang="zh-CN" altLang="en-US" sz="2400" b="0" baseline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7892" name="Object 2"/>
          <p:cNvGraphicFramePr>
            <a:graphicFrameLocks noChangeAspect="1"/>
          </p:cNvGraphicFramePr>
          <p:nvPr/>
        </p:nvGraphicFramePr>
        <p:xfrm>
          <a:off x="1814513" y="1341438"/>
          <a:ext cx="3146425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6" name="Equation" r:id="rId3" imgW="2959100" imgH="685800" progId="Equation.DSMT4">
                  <p:embed/>
                </p:oleObj>
              </mc:Choice>
              <mc:Fallback>
                <p:oleObj name="Equation" r:id="rId3" imgW="2959100" imgH="685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513" y="1341438"/>
                        <a:ext cx="3146425" cy="76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5111750" y="1844675"/>
            <a:ext cx="4491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迭加、干涉、合成：</a:t>
            </a:r>
            <a:endParaRPr lang="zh-CN" altLang="en-US" b="0" baseline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37894" name="Object 3"/>
          <p:cNvGraphicFramePr>
            <a:graphicFrameLocks noChangeAspect="1"/>
          </p:cNvGraphicFramePr>
          <p:nvPr/>
        </p:nvGraphicFramePr>
        <p:xfrm>
          <a:off x="1871663" y="2744788"/>
          <a:ext cx="283845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7" name="Equation" r:id="rId5" imgW="2781300" imgH="431800" progId="Equation.DSMT4">
                  <p:embed/>
                </p:oleObj>
              </mc:Choice>
              <mc:Fallback>
                <p:oleObj name="Equation" r:id="rId5" imgW="2781300" imgH="431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3" y="2744788"/>
                        <a:ext cx="2838450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142875" y="3233738"/>
            <a:ext cx="31019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</a:rPr>
              <a:t>6.3 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驻波的特征</a:t>
            </a:r>
            <a:endParaRPr lang="zh-CN" altLang="en-US" sz="2400" b="0" baseline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6" name="Text Box 8"/>
          <p:cNvSpPr txBox="1">
            <a:spLocks noChangeArrowheads="1"/>
          </p:cNvSpPr>
          <p:nvPr/>
        </p:nvSpPr>
        <p:spPr bwMode="auto">
          <a:xfrm>
            <a:off x="32619" y="3738563"/>
            <a:ext cx="3671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>
                <a:latin typeface="Times New Roman" panose="02020603050405020304" pitchFamily="18" charset="0"/>
              </a:rPr>
              <a:t>（1）振幅是 </a:t>
            </a:r>
            <a:r>
              <a:rPr lang="zh-CN" altLang="en-US" i="1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x </a:t>
            </a:r>
            <a:r>
              <a:rPr lang="zh-CN" altLang="en-US" baseline="0" dirty="0">
                <a:latin typeface="Times New Roman" panose="02020603050405020304" pitchFamily="18" charset="0"/>
              </a:rPr>
              <a:t>的</a:t>
            </a:r>
            <a:r>
              <a:rPr lang="zh-CN" altLang="en-US" baseline="0" dirty="0" smtClean="0">
                <a:latin typeface="Times New Roman" panose="02020603050405020304" pitchFamily="18" charset="0"/>
              </a:rPr>
              <a:t>函数。</a:t>
            </a:r>
            <a:endParaRPr lang="zh-CN" altLang="en-US" sz="2400" b="0" baseline="0" dirty="0">
              <a:latin typeface="Times New Roman" panose="02020603050405020304" pitchFamily="18" charset="0"/>
            </a:endParaRPr>
          </a:p>
        </p:txBody>
      </p:sp>
      <p:sp>
        <p:nvSpPr>
          <p:cNvPr id="37897" name="Text Box 9"/>
          <p:cNvSpPr txBox="1">
            <a:spLocks noChangeArrowheads="1"/>
          </p:cNvSpPr>
          <p:nvPr/>
        </p:nvSpPr>
        <p:spPr bwMode="auto">
          <a:xfrm>
            <a:off x="32618" y="4241800"/>
            <a:ext cx="77041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>
                <a:latin typeface="Times New Roman" panose="02020603050405020304" pitchFamily="18" charset="0"/>
              </a:rPr>
              <a:t>（2）</a:t>
            </a:r>
            <a:r>
              <a:rPr lang="zh-CN" altLang="en-US" i="1" baseline="0" dirty="0">
                <a:latin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</a:rPr>
              <a:t>驻</a:t>
            </a:r>
            <a:r>
              <a:rPr lang="zh-CN" altLang="en-US" baseline="0" dirty="0">
                <a:latin typeface="Times New Roman" panose="02020603050405020304" pitchFamily="18" charset="0"/>
              </a:rPr>
              <a:t>= 0 处为</a:t>
            </a:r>
            <a:r>
              <a:rPr lang="zh-CN" altLang="en-US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波节</a:t>
            </a:r>
            <a:r>
              <a:rPr lang="zh-CN" altLang="en-US" baseline="0" dirty="0">
                <a:latin typeface="Times New Roman" panose="02020603050405020304" pitchFamily="18" charset="0"/>
              </a:rPr>
              <a:t>，</a:t>
            </a:r>
            <a:r>
              <a:rPr lang="zh-CN" altLang="en-US" i="1" baseline="0" dirty="0">
                <a:latin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</a:rPr>
              <a:t>驻</a:t>
            </a:r>
            <a:r>
              <a:rPr lang="zh-CN" altLang="en-US" baseline="0" dirty="0">
                <a:latin typeface="Times New Roman" panose="02020603050405020304" pitchFamily="18" charset="0"/>
              </a:rPr>
              <a:t>= 2</a:t>
            </a:r>
            <a:r>
              <a:rPr lang="zh-CN" altLang="en-US" i="1" baseline="0" dirty="0">
                <a:latin typeface="Times New Roman" panose="02020603050405020304" pitchFamily="18" charset="0"/>
              </a:rPr>
              <a:t>A</a:t>
            </a:r>
            <a:r>
              <a:rPr lang="zh-CN" altLang="en-US" baseline="0" dirty="0">
                <a:latin typeface="Times New Roman" panose="02020603050405020304" pitchFamily="18" charset="0"/>
              </a:rPr>
              <a:t> 处为</a:t>
            </a:r>
            <a:r>
              <a:rPr lang="zh-CN" altLang="en-US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波腹</a:t>
            </a:r>
            <a:r>
              <a:rPr lang="zh-CN" altLang="en-US" baseline="0" dirty="0"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378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939882"/>
              </p:ext>
            </p:extLst>
          </p:nvPr>
        </p:nvGraphicFramePr>
        <p:xfrm>
          <a:off x="3417168" y="4791075"/>
          <a:ext cx="16764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8" name="Equation" r:id="rId7" imgW="1676400" imgH="685800" progId="Equation.DSMT4">
                  <p:embed/>
                </p:oleObj>
              </mc:Choice>
              <mc:Fallback>
                <p:oleObj name="Equation" r:id="rId7" imgW="1676400" imgH="685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168" y="4791075"/>
                        <a:ext cx="16764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404594"/>
              </p:ext>
            </p:extLst>
          </p:nvPr>
        </p:nvGraphicFramePr>
        <p:xfrm>
          <a:off x="2602781" y="5429250"/>
          <a:ext cx="10572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9" name="Equation" r:id="rId9" imgW="952500" imgH="685800" progId="Equation.DSMT4">
                  <p:embed/>
                </p:oleObj>
              </mc:Choice>
              <mc:Fallback>
                <p:oleObj name="Equation" r:id="rId9" imgW="952500" imgH="685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2781" y="5429250"/>
                        <a:ext cx="10572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457178"/>
              </p:ext>
            </p:extLst>
          </p:nvPr>
        </p:nvGraphicFramePr>
        <p:xfrm>
          <a:off x="5392018" y="5572125"/>
          <a:ext cx="22352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0" name="Equation" r:id="rId11" imgW="2209800" imgH="393700" progId="Equation.DSMT4">
                  <p:embed/>
                </p:oleObj>
              </mc:Choice>
              <mc:Fallback>
                <p:oleObj name="Equation" r:id="rId11" imgW="22098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2018" y="5572125"/>
                        <a:ext cx="223520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373627"/>
              </p:ext>
            </p:extLst>
          </p:nvPr>
        </p:nvGraphicFramePr>
        <p:xfrm>
          <a:off x="1159743" y="6081713"/>
          <a:ext cx="1941513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1" name="Equation" r:id="rId13" imgW="1930400" imgH="673100" progId="Equation.DSMT4">
                  <p:embed/>
                </p:oleObj>
              </mc:Choice>
              <mc:Fallback>
                <p:oleObj name="Equation" r:id="rId13" imgW="1930400" imgH="673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9743" y="6081713"/>
                        <a:ext cx="1941513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120173"/>
              </p:ext>
            </p:extLst>
          </p:nvPr>
        </p:nvGraphicFramePr>
        <p:xfrm>
          <a:off x="5890493" y="6057900"/>
          <a:ext cx="10985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2" name="Equation" r:id="rId15" imgW="1079032" imgH="672808" progId="Equation.DSMT4">
                  <p:embed/>
                </p:oleObj>
              </mc:Choice>
              <mc:Fallback>
                <p:oleObj name="Equation" r:id="rId15" imgW="1079032" imgH="672808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0493" y="6057900"/>
                        <a:ext cx="109855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3" name="Text Box 15"/>
          <p:cNvSpPr txBox="1">
            <a:spLocks noChangeArrowheads="1"/>
          </p:cNvSpPr>
          <p:nvPr/>
        </p:nvSpPr>
        <p:spPr bwMode="auto">
          <a:xfrm>
            <a:off x="3307631" y="6129338"/>
            <a:ext cx="32416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相邻波节间距：</a:t>
            </a:r>
            <a:endParaRPr lang="zh-CN" altLang="en-US" sz="2400" b="0" baseline="0">
              <a:latin typeface="Times New Roman" panose="02020603050405020304" pitchFamily="18" charset="0"/>
            </a:endParaRPr>
          </a:p>
        </p:txBody>
      </p:sp>
      <p:sp>
        <p:nvSpPr>
          <p:cNvPr id="37904" name="AutoShape 16"/>
          <p:cNvSpPr>
            <a:spLocks/>
          </p:cNvSpPr>
          <p:nvPr/>
        </p:nvSpPr>
        <p:spPr bwMode="auto">
          <a:xfrm>
            <a:off x="1611313" y="1722438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37905" name="Rectangle 17"/>
          <p:cNvSpPr>
            <a:spLocks noChangeArrowheads="1"/>
          </p:cNvSpPr>
          <p:nvPr/>
        </p:nvSpPr>
        <p:spPr bwMode="auto">
          <a:xfrm>
            <a:off x="691431" y="4852988"/>
            <a:ext cx="34559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baseline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波节</a:t>
            </a: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的位置：</a:t>
            </a:r>
          </a:p>
        </p:txBody>
      </p:sp>
      <p:sp>
        <p:nvSpPr>
          <p:cNvPr id="37906" name="Rectangle 18"/>
          <p:cNvSpPr>
            <a:spLocks noChangeArrowheads="1"/>
          </p:cNvSpPr>
          <p:nvPr/>
        </p:nvSpPr>
        <p:spPr bwMode="auto">
          <a:xfrm>
            <a:off x="2912343" y="4852988"/>
            <a:ext cx="13557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令</a:t>
            </a:r>
          </a:p>
        </p:txBody>
      </p:sp>
      <p:graphicFrame>
        <p:nvGraphicFramePr>
          <p:cNvPr id="37907" name="Object 9"/>
          <p:cNvGraphicFramePr>
            <a:graphicFrameLocks noChangeAspect="1"/>
          </p:cNvGraphicFramePr>
          <p:nvPr/>
        </p:nvGraphicFramePr>
        <p:xfrm>
          <a:off x="4683125" y="2657475"/>
          <a:ext cx="1109663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3" name="Equation" r:id="rId17" imgW="876300" imgH="685800" progId="Equation.DSMT4">
                  <p:embed/>
                </p:oleObj>
              </mc:Choice>
              <mc:Fallback>
                <p:oleObj name="Equation" r:id="rId17" imgW="876300" imgH="685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25" y="2657475"/>
                        <a:ext cx="1109663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8" name="Object 10"/>
          <p:cNvGraphicFramePr>
            <a:graphicFrameLocks noChangeAspect="1"/>
          </p:cNvGraphicFramePr>
          <p:nvPr/>
        </p:nvGraphicFramePr>
        <p:xfrm>
          <a:off x="5803900" y="2852738"/>
          <a:ext cx="8921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4" name="Equation" r:id="rId19" imgW="863225" imgH="279279" progId="Equation.DSMT4">
                  <p:embed/>
                </p:oleObj>
              </mc:Choice>
              <mc:Fallback>
                <p:oleObj name="Equation" r:id="rId19" imgW="863225" imgH="279279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3900" y="2852738"/>
                        <a:ext cx="8921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9" name="Object 11"/>
          <p:cNvGraphicFramePr>
            <a:graphicFrameLocks noChangeAspect="1"/>
          </p:cNvGraphicFramePr>
          <p:nvPr/>
        </p:nvGraphicFramePr>
        <p:xfrm>
          <a:off x="1809750" y="2006600"/>
          <a:ext cx="3157538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5" name="Equation" r:id="rId21" imgW="2984500" imgH="685800" progId="Equation.DSMT4">
                  <p:embed/>
                </p:oleObj>
              </mc:Choice>
              <mc:Fallback>
                <p:oleObj name="Equation" r:id="rId21" imgW="2984500" imgH="685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0" y="2006600"/>
                        <a:ext cx="3157538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1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575442"/>
              </p:ext>
            </p:extLst>
          </p:nvPr>
        </p:nvGraphicFramePr>
        <p:xfrm>
          <a:off x="4750668" y="5392738"/>
          <a:ext cx="430213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6" name="Equation" r:id="rId23" imgW="279279" imgH="672808" progId="Equation.DSMT4">
                  <p:embed/>
                </p:oleObj>
              </mc:Choice>
              <mc:Fallback>
                <p:oleObj name="Equation" r:id="rId23" imgW="279279" imgH="672808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0668" y="5392738"/>
                        <a:ext cx="430213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1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407947"/>
              </p:ext>
            </p:extLst>
          </p:nvPr>
        </p:nvGraphicFramePr>
        <p:xfrm>
          <a:off x="3704506" y="5572125"/>
          <a:ext cx="9715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7" name="Equation" r:id="rId25" imgW="1040948" imgH="393529" progId="Equation.DSMT4">
                  <p:embed/>
                </p:oleObj>
              </mc:Choice>
              <mc:Fallback>
                <p:oleObj name="Equation" r:id="rId25" imgW="1040948" imgH="393529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4506" y="5572125"/>
                        <a:ext cx="97155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14" name="Text Box 27"/>
          <p:cNvSpPr txBox="1">
            <a:spLocks noChangeArrowheads="1"/>
          </p:cNvSpPr>
          <p:nvPr/>
        </p:nvSpPr>
        <p:spPr bwMode="auto">
          <a:xfrm>
            <a:off x="936625" y="930275"/>
            <a:ext cx="73437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>
                <a:latin typeface="Times New Roman" panose="02020603050405020304" pitchFamily="18" charset="0"/>
              </a:rPr>
              <a:t>假定两列</a:t>
            </a:r>
            <a:r>
              <a:rPr lang="zh-CN" altLang="en-US" baseline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相对而</a:t>
            </a:r>
            <a:r>
              <a:rPr lang="zh-CN" altLang="en-US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行</a:t>
            </a:r>
            <a:r>
              <a:rPr lang="zh-CN" altLang="en-US" baseline="0" dirty="0">
                <a:latin typeface="Times New Roman" panose="02020603050405020304" pitchFamily="18" charset="0"/>
              </a:rPr>
              <a:t>的平面余弦波为:</a:t>
            </a:r>
            <a:endParaRPr lang="zh-CN" altLang="en-US" sz="2400" b="0" baseline="0" dirty="0">
              <a:latin typeface="Times New Roman" panose="02020603050405020304" pitchFamily="18" charset="0"/>
            </a:endParaRPr>
          </a:p>
        </p:txBody>
      </p:sp>
      <p:sp>
        <p:nvSpPr>
          <p:cNvPr id="21529" name="Text Box 14"/>
          <p:cNvSpPr txBox="1">
            <a:spLocks noChangeArrowheads="1"/>
          </p:cNvSpPr>
          <p:nvPr/>
        </p:nvSpPr>
        <p:spPr bwMode="auto">
          <a:xfrm>
            <a:off x="8615363" y="6381750"/>
            <a:ext cx="4937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12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3776837" y="3728671"/>
            <a:ext cx="32434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i="1" baseline="0" dirty="0" smtClean="0">
                <a:latin typeface="Times New Roman" panose="02020603050405020304" pitchFamily="18" charset="0"/>
              </a:rPr>
              <a:t>x</a:t>
            </a:r>
            <a:r>
              <a:rPr lang="zh-CN" altLang="en-US" baseline="0" dirty="0">
                <a:latin typeface="Times New Roman" panose="02020603050405020304" pitchFamily="18" charset="0"/>
              </a:rPr>
              <a:t>处的质点</a:t>
            </a:r>
            <a:r>
              <a:rPr lang="zh-CN" altLang="en-US" baseline="0" dirty="0" smtClean="0">
                <a:latin typeface="Times New Roman" panose="02020603050405020304" pitchFamily="18" charset="0"/>
              </a:rPr>
              <a:t>，振幅</a:t>
            </a:r>
            <a:r>
              <a:rPr lang="zh-CN" altLang="en-US" baseline="0" dirty="0">
                <a:latin typeface="Times New Roman" panose="02020603050405020304" pitchFamily="18" charset="0"/>
              </a:rPr>
              <a:t>为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3524389"/>
              </p:ext>
            </p:extLst>
          </p:nvPr>
        </p:nvGraphicFramePr>
        <p:xfrm>
          <a:off x="6909184" y="3642336"/>
          <a:ext cx="2019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8" name="Equation" r:id="rId27" imgW="2019240" imgH="685800" progId="Equation.DSMT4">
                  <p:embed/>
                </p:oleObj>
              </mc:Choice>
              <mc:Fallback>
                <p:oleObj name="Equation" r:id="rId27" imgW="20192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909184" y="3642336"/>
                        <a:ext cx="20193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37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500"/>
                                        <p:tgtEl>
                                          <p:spTgt spid="37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75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75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75"/>
                                        <p:tgtEl>
                                          <p:spTgt spid="3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75"/>
                                        <p:tgtEl>
                                          <p:spTgt spid="3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75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7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7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7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7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7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7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7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75"/>
                                        <p:tgtEl>
                                          <p:spTgt spid="37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bldLvl="0" animBg="1" autoUpdateAnimBg="0"/>
      <p:bldP spid="37891" grpId="0" autoUpdateAnimBg="0"/>
      <p:bldP spid="37893" grpId="0" autoUpdateAnimBg="0"/>
      <p:bldP spid="37895" grpId="0" autoUpdateAnimBg="0"/>
      <p:bldP spid="37896" grpId="0" autoUpdateAnimBg="0"/>
      <p:bldP spid="37897" grpId="0" autoUpdateAnimBg="0"/>
      <p:bldP spid="37903" grpId="0" autoUpdateAnimBg="0"/>
      <p:bldP spid="37904" grpId="0" animBg="1" autoUpdateAnimBg="0"/>
      <p:bldP spid="37905" grpId="0" autoUpdateAnimBg="0"/>
      <p:bldP spid="37906" grpId="0" autoUpdateAnimBg="0"/>
      <p:bldP spid="37914" grpId="0" autoUpdateAnimBg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755650" y="144463"/>
            <a:ext cx="3581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波腹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的位置：</a:t>
            </a:r>
            <a:endParaRPr lang="zh-CN" altLang="en-US" b="0" baseline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38915" name="Object 2"/>
          <p:cNvGraphicFramePr>
            <a:graphicFrameLocks noChangeAspect="1"/>
          </p:cNvGraphicFramePr>
          <p:nvPr/>
        </p:nvGraphicFramePr>
        <p:xfrm>
          <a:off x="1120775" y="692150"/>
          <a:ext cx="1830388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8" name="Equation" r:id="rId3" imgW="1397000" imgH="685800" progId="Equation.DSMT4">
                  <p:embed/>
                </p:oleObj>
              </mc:Choice>
              <mc:Fallback>
                <p:oleObj name="Equation" r:id="rId3" imgW="1397000" imgH="685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692150"/>
                        <a:ext cx="1830388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6" name="Object 3"/>
          <p:cNvGraphicFramePr>
            <a:graphicFrameLocks noChangeAspect="1"/>
          </p:cNvGraphicFramePr>
          <p:nvPr/>
        </p:nvGraphicFramePr>
        <p:xfrm>
          <a:off x="3789363" y="701675"/>
          <a:ext cx="140652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9" name="MathType 6.0 Equation" r:id="rId5" imgW="1091726" imgH="672808" progId="Equation.DSMT4">
                  <p:embed/>
                </p:oleObj>
              </mc:Choice>
              <mc:Fallback>
                <p:oleObj name="MathType 6.0 Equation" r:id="rId5" imgW="1091726" imgH="672808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9363" y="701675"/>
                        <a:ext cx="140652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Object 4"/>
          <p:cNvGraphicFramePr>
            <a:graphicFrameLocks noChangeAspect="1"/>
          </p:cNvGraphicFramePr>
          <p:nvPr/>
        </p:nvGraphicFramePr>
        <p:xfrm>
          <a:off x="5267325" y="874713"/>
          <a:ext cx="26701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0" name="MathType 6.0 Equation" r:id="rId7" imgW="2197100" imgH="393700" progId="Equation.DSMT4">
                  <p:embed/>
                </p:oleObj>
              </mc:Choice>
              <mc:Fallback>
                <p:oleObj name="MathType 6.0 Equation" r:id="rId7" imgW="2197100" imgH="3937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7325" y="874713"/>
                        <a:ext cx="267017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846138" y="1397000"/>
            <a:ext cx="3384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相邻波腹间距：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38919" name="Object 5"/>
          <p:cNvGraphicFramePr>
            <a:graphicFrameLocks noChangeAspect="1"/>
          </p:cNvGraphicFramePr>
          <p:nvPr/>
        </p:nvGraphicFramePr>
        <p:xfrm>
          <a:off x="3362325" y="1341438"/>
          <a:ext cx="1201738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1" name="Equation" r:id="rId9" imgW="1079032" imgH="672808" progId="Equation.DSMT4">
                  <p:embed/>
                </p:oleObj>
              </mc:Choice>
              <mc:Fallback>
                <p:oleObj name="Equation" r:id="rId9" imgW="1079032" imgH="672808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2325" y="1341438"/>
                        <a:ext cx="1201738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45" name="Line 34"/>
          <p:cNvSpPr>
            <a:spLocks noChangeShapeType="1"/>
          </p:cNvSpPr>
          <p:nvPr/>
        </p:nvSpPr>
        <p:spPr bwMode="auto">
          <a:xfrm>
            <a:off x="1349375" y="727075"/>
            <a:ext cx="215900" cy="323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46" name="Line 35"/>
          <p:cNvSpPr>
            <a:spLocks noChangeShapeType="1"/>
          </p:cNvSpPr>
          <p:nvPr/>
        </p:nvSpPr>
        <p:spPr bwMode="auto">
          <a:xfrm>
            <a:off x="2717800" y="871538"/>
            <a:ext cx="231775" cy="3571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2932113" y="44450"/>
            <a:ext cx="2543175" cy="765175"/>
            <a:chOff x="0" y="0"/>
            <a:chExt cx="1602" cy="482"/>
          </a:xfrm>
        </p:grpSpPr>
        <p:sp>
          <p:nvSpPr>
            <p:cNvPr id="22556" name="Rectangle 37"/>
            <p:cNvSpPr>
              <a:spLocks noChangeArrowheads="1"/>
            </p:cNvSpPr>
            <p:nvPr/>
          </p:nvSpPr>
          <p:spPr bwMode="auto">
            <a:xfrm>
              <a:off x="0" y="63"/>
              <a:ext cx="72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aseline="0">
                  <a:latin typeface="Times New Roman" panose="02020603050405020304" pitchFamily="18" charset="0"/>
                </a:rPr>
                <a:t>令</a:t>
              </a:r>
            </a:p>
          </p:txBody>
        </p:sp>
        <p:graphicFrame>
          <p:nvGraphicFramePr>
            <p:cNvPr id="22557" name="Object 13"/>
            <p:cNvGraphicFramePr>
              <a:graphicFrameLocks noChangeAspect="1"/>
            </p:cNvGraphicFramePr>
            <p:nvPr/>
          </p:nvGraphicFramePr>
          <p:xfrm>
            <a:off x="440" y="0"/>
            <a:ext cx="1162" cy="4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42" name="Equation" r:id="rId11" imgW="1651000" imgH="685800" progId="Equation.DSMT4">
                    <p:embed/>
                  </p:oleObj>
                </mc:Choice>
                <mc:Fallback>
                  <p:oleObj name="Equation" r:id="rId11" imgW="1651000" imgH="6858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" y="0"/>
                          <a:ext cx="1162" cy="4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58" name="Line 39"/>
            <p:cNvSpPr>
              <a:spLocks noChangeShapeType="1"/>
            </p:cNvSpPr>
            <p:nvPr/>
          </p:nvSpPr>
          <p:spPr bwMode="auto">
            <a:xfrm>
              <a:off x="409" y="7"/>
              <a:ext cx="0" cy="46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2559" name="Line 40"/>
            <p:cNvSpPr>
              <a:spLocks noChangeShapeType="1"/>
            </p:cNvSpPr>
            <p:nvPr/>
          </p:nvSpPr>
          <p:spPr bwMode="auto">
            <a:xfrm>
              <a:off x="1270" y="18"/>
              <a:ext cx="0" cy="46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aphicFrame>
        <p:nvGraphicFramePr>
          <p:cNvPr id="7180" name="Object 12"/>
          <p:cNvGraphicFramePr>
            <a:graphicFrameLocks/>
          </p:cNvGraphicFramePr>
          <p:nvPr/>
        </p:nvGraphicFramePr>
        <p:xfrm>
          <a:off x="3186113" y="947738"/>
          <a:ext cx="468312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3" name="Equation" r:id="rId13" imgW="380835" imgH="253890" progId="Equation.DSMT4">
                  <p:embed/>
                </p:oleObj>
              </mc:Choice>
              <mc:Fallback>
                <p:oleObj name="Equation" r:id="rId13" imgW="380835" imgH="253890" progId="Equation.DSMT4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6113" y="947738"/>
                        <a:ext cx="468312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0" name="Text Box 14"/>
          <p:cNvSpPr txBox="1">
            <a:spLocks noChangeArrowheads="1"/>
          </p:cNvSpPr>
          <p:nvPr/>
        </p:nvSpPr>
        <p:spPr bwMode="auto">
          <a:xfrm>
            <a:off x="8615363" y="6381750"/>
            <a:ext cx="4937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13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pic>
        <p:nvPicPr>
          <p:cNvPr id="53" name="Picture 22" descr="I:\大学物理下-130925\相关视频\Standing_wave.gif">
            <a:extLst>
              <a:ext uri="{FF2B5EF4-FFF2-40B4-BE49-F238E27FC236}"/>
            </a:extLst>
          </p:cNvPr>
          <p:cNvPicPr>
            <a:picLocks noChangeAspect="1" noChangeArrowheads="1" noCrop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283922" y="2676154"/>
            <a:ext cx="6185302" cy="1606572"/>
          </a:xfrm>
          <a:prstGeom prst="roundRect">
            <a:avLst>
              <a:gd name="adj" fmla="val 8594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4" name="AutoShape 9"/>
          <p:cNvSpPr>
            <a:spLocks noChangeArrowheads="1"/>
          </p:cNvSpPr>
          <p:nvPr/>
        </p:nvSpPr>
        <p:spPr bwMode="auto">
          <a:xfrm>
            <a:off x="2316163" y="4100513"/>
            <a:ext cx="1524000" cy="630237"/>
          </a:xfrm>
          <a:prstGeom prst="wedgeEllipseCallout">
            <a:avLst>
              <a:gd name="adj1" fmla="val -8750"/>
              <a:gd name="adj2" fmla="val -143449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波节</a:t>
            </a:r>
          </a:p>
        </p:txBody>
      </p:sp>
      <p:sp>
        <p:nvSpPr>
          <p:cNvPr id="55" name="AutoShape 10"/>
          <p:cNvSpPr>
            <a:spLocks noChangeArrowheads="1"/>
          </p:cNvSpPr>
          <p:nvPr/>
        </p:nvSpPr>
        <p:spPr bwMode="auto">
          <a:xfrm>
            <a:off x="1722438" y="1993900"/>
            <a:ext cx="1676400" cy="609600"/>
          </a:xfrm>
          <a:prstGeom prst="wedgeEllipseCallout">
            <a:avLst>
              <a:gd name="adj1" fmla="val 65319"/>
              <a:gd name="adj2" fmla="val 106324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波腹</a:t>
            </a:r>
          </a:p>
        </p:txBody>
      </p:sp>
      <p:sp>
        <p:nvSpPr>
          <p:cNvPr id="56" name="Text Box 15"/>
          <p:cNvSpPr txBox="1">
            <a:spLocks noChangeArrowheads="1"/>
          </p:cNvSpPr>
          <p:nvPr/>
        </p:nvSpPr>
        <p:spPr bwMode="auto">
          <a:xfrm>
            <a:off x="5324475" y="1989138"/>
            <a:ext cx="2844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振幅是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的函数</a:t>
            </a:r>
          </a:p>
        </p:txBody>
      </p:sp>
      <p:graphicFrame>
        <p:nvGraphicFramePr>
          <p:cNvPr id="57" name="Object 3"/>
          <p:cNvGraphicFramePr>
            <a:graphicFrameLocks noChangeAspect="1"/>
          </p:cNvGraphicFramePr>
          <p:nvPr/>
        </p:nvGraphicFramePr>
        <p:xfrm>
          <a:off x="2087563" y="4781550"/>
          <a:ext cx="283845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4" name="Equation" r:id="rId16" imgW="2781300" imgH="431800" progId="Equation.DSMT4">
                  <p:embed/>
                </p:oleObj>
              </mc:Choice>
              <mc:Fallback>
                <p:oleObj name="Equation" r:id="rId16" imgW="2781300" imgH="431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7563" y="4781550"/>
                        <a:ext cx="2838450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9"/>
          <p:cNvGraphicFramePr>
            <a:graphicFrameLocks noChangeAspect="1"/>
          </p:cNvGraphicFramePr>
          <p:nvPr/>
        </p:nvGraphicFramePr>
        <p:xfrm>
          <a:off x="4900613" y="4689475"/>
          <a:ext cx="1109662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5" name="Equation" r:id="rId18" imgW="876300" imgH="685800" progId="Equation.DSMT4">
                  <p:embed/>
                </p:oleObj>
              </mc:Choice>
              <mc:Fallback>
                <p:oleObj name="Equation" r:id="rId18" imgW="876300" imgH="685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0613" y="4689475"/>
                        <a:ext cx="1109662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10"/>
          <p:cNvGraphicFramePr>
            <a:graphicFrameLocks noChangeAspect="1"/>
          </p:cNvGraphicFramePr>
          <p:nvPr/>
        </p:nvGraphicFramePr>
        <p:xfrm>
          <a:off x="6018213" y="4878388"/>
          <a:ext cx="8921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6" name="Equation" r:id="rId20" imgW="863225" imgH="279279" progId="Equation.DSMT4">
                  <p:embed/>
                </p:oleObj>
              </mc:Choice>
              <mc:Fallback>
                <p:oleObj name="Equation" r:id="rId20" imgW="863225" imgH="279279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8213" y="4878388"/>
                        <a:ext cx="8921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4"/>
          <p:cNvGraphicFramePr>
            <a:graphicFrameLocks noChangeAspect="1"/>
          </p:cNvGraphicFramePr>
          <p:nvPr/>
        </p:nvGraphicFramePr>
        <p:xfrm>
          <a:off x="2870200" y="5408613"/>
          <a:ext cx="16764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7" name="Equation" r:id="rId22" imgW="1676400" imgH="685800" progId="Equation.DSMT4">
                  <p:embed/>
                </p:oleObj>
              </mc:Choice>
              <mc:Fallback>
                <p:oleObj name="Equation" r:id="rId22" imgW="1676400" imgH="685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200" y="5408613"/>
                        <a:ext cx="16764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Rectangle 17"/>
          <p:cNvSpPr>
            <a:spLocks noChangeArrowheads="1"/>
          </p:cNvSpPr>
          <p:nvPr/>
        </p:nvSpPr>
        <p:spPr bwMode="auto">
          <a:xfrm>
            <a:off x="319088" y="5470525"/>
            <a:ext cx="2305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>
                <a:latin typeface="楷体_GB2312" pitchFamily="49" charset="-122"/>
                <a:ea typeface="楷体_GB2312" pitchFamily="49" charset="-122"/>
              </a:rPr>
              <a:t> 波节的位置：</a:t>
            </a:r>
          </a:p>
        </p:txBody>
      </p:sp>
      <p:graphicFrame>
        <p:nvGraphicFramePr>
          <p:cNvPr id="62" name="Object 7"/>
          <p:cNvGraphicFramePr>
            <a:graphicFrameLocks noChangeAspect="1"/>
          </p:cNvGraphicFramePr>
          <p:nvPr/>
        </p:nvGraphicFramePr>
        <p:xfrm>
          <a:off x="5135563" y="5413375"/>
          <a:ext cx="1930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8" name="Equation" r:id="rId24" imgW="1930400" imgH="673100" progId="Equation.DSMT4">
                  <p:embed/>
                </p:oleObj>
              </mc:Choice>
              <mc:Fallback>
                <p:oleObj name="Equation" r:id="rId24" imgW="1930400" imgH="673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5563" y="5413375"/>
                        <a:ext cx="19304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"/>
          <p:cNvGraphicFramePr>
            <a:graphicFrameLocks noChangeAspect="1"/>
          </p:cNvGraphicFramePr>
          <p:nvPr/>
        </p:nvGraphicFramePr>
        <p:xfrm>
          <a:off x="6554788" y="6226175"/>
          <a:ext cx="2209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9" name="Equation" r:id="rId26" imgW="2209800" imgH="393700" progId="Equation.DSMT4">
                  <p:embed/>
                </p:oleObj>
              </mc:Choice>
              <mc:Fallback>
                <p:oleObj name="Equation" r:id="rId26" imgW="22098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4788" y="6226175"/>
                        <a:ext cx="22098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 Box 2"/>
          <p:cNvSpPr txBox="1">
            <a:spLocks noChangeArrowheads="1"/>
          </p:cNvSpPr>
          <p:nvPr/>
        </p:nvSpPr>
        <p:spPr bwMode="auto">
          <a:xfrm>
            <a:off x="482600" y="6140450"/>
            <a:ext cx="3581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波腹的位置：</a:t>
            </a:r>
            <a:endParaRPr lang="zh-CN" altLang="en-US" b="0" baseline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65" name="Object 13"/>
          <p:cNvGraphicFramePr>
            <a:graphicFrameLocks noChangeAspect="1"/>
          </p:cNvGraphicFramePr>
          <p:nvPr/>
        </p:nvGraphicFramePr>
        <p:xfrm>
          <a:off x="2855913" y="6064250"/>
          <a:ext cx="20002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0" name="Equation" r:id="rId28" imgW="1790700" imgH="736600" progId="Equation.DSMT4">
                  <p:embed/>
                </p:oleObj>
              </mc:Choice>
              <mc:Fallback>
                <p:oleObj name="Equation" r:id="rId28" imgW="1790700" imgH="7366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3" y="6064250"/>
                        <a:ext cx="200025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33"/>
          <p:cNvGraphicFramePr>
            <a:graphicFrameLocks noChangeAspect="1"/>
          </p:cNvGraphicFramePr>
          <p:nvPr/>
        </p:nvGraphicFramePr>
        <p:xfrm>
          <a:off x="5094288" y="6111875"/>
          <a:ext cx="10922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1" name="Equation" r:id="rId30" imgW="1091726" imgH="672808" progId="Equation.DSMT4">
                  <p:embed/>
                </p:oleObj>
              </mc:Choice>
              <mc:Fallback>
                <p:oleObj name="Equation" r:id="rId30" imgW="1091726" imgH="672808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6111875"/>
                        <a:ext cx="10922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hlinkClick r:id="rId32"/>
          </p:cNvPr>
          <p:cNvSpPr txBox="1">
            <a:spLocks noChangeArrowheads="1"/>
          </p:cNvSpPr>
          <p:nvPr/>
        </p:nvSpPr>
        <p:spPr bwMode="auto">
          <a:xfrm>
            <a:off x="8166100" y="4692650"/>
            <a:ext cx="598488" cy="338138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aseline="0"/>
              <a:t>驻波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8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8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75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75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75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4" grpId="0" autoUpdateAnimBg="0"/>
      <p:bldP spid="38918" grpId="0" autoUpdateAnimBg="0"/>
      <p:bldP spid="38945" grpId="0" animBg="1"/>
      <p:bldP spid="38946" grpId="0" animBg="1"/>
      <p:bldP spid="54" grpId="0" animBg="1" autoUpdateAnimBg="0"/>
      <p:bldP spid="55" grpId="0" animBg="1" autoUpdateAnimBg="0"/>
      <p:bldP spid="56" grpId="0" autoUpdateAnimBg="0"/>
      <p:bldP spid="61" grpId="0" autoUpdateAnimBg="0"/>
      <p:bldP spid="64" grpId="0" autoUpdateAnimBg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/>
          <p:cNvSpPr txBox="1">
            <a:spLocks noChangeArrowheads="1"/>
          </p:cNvSpPr>
          <p:nvPr/>
        </p:nvSpPr>
        <p:spPr bwMode="auto">
          <a:xfrm>
            <a:off x="458788" y="296863"/>
            <a:ext cx="5724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>
                <a:latin typeface="Times New Roman" panose="02020603050405020304" pitchFamily="18" charset="0"/>
              </a:rPr>
              <a:t>（3）驻波的</a:t>
            </a:r>
            <a:r>
              <a:rPr lang="zh-CN" altLang="en-US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位相关系</a:t>
            </a:r>
            <a:endParaRPr lang="zh-CN" altLang="en-US" sz="2400" baseline="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203363"/>
              </p:ext>
            </p:extLst>
          </p:nvPr>
        </p:nvGraphicFramePr>
        <p:xfrm>
          <a:off x="1313220" y="836613"/>
          <a:ext cx="3240087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3" r:id="rId3" imgW="0" imgH="0" progId="PBrush">
                  <p:embed/>
                </p:oleObj>
              </mc:Choice>
              <mc:Fallback>
                <p:oleObj r:id="rId3" imgW="0" imgH="0" progId="PBrush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3220" y="836613"/>
                        <a:ext cx="3240087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1223963" y="1322388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090738" y="1281113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pSp>
        <p:nvGrpSpPr>
          <p:cNvPr id="6" name="Group 12"/>
          <p:cNvGrpSpPr>
            <a:grpSpLocks/>
          </p:cNvGrpSpPr>
          <p:nvPr/>
        </p:nvGrpSpPr>
        <p:grpSpPr bwMode="auto">
          <a:xfrm>
            <a:off x="1619672" y="1062038"/>
            <a:ext cx="304800" cy="304800"/>
            <a:chOff x="0" y="0"/>
            <a:chExt cx="192" cy="192"/>
          </a:xfrm>
        </p:grpSpPr>
        <p:sp>
          <p:nvSpPr>
            <p:cNvPr id="23591" name="Line 14"/>
            <p:cNvSpPr>
              <a:spLocks noChangeShapeType="1"/>
            </p:cNvSpPr>
            <p:nvPr/>
          </p:nvSpPr>
          <p:spPr bwMode="auto">
            <a:xfrm flipV="1">
              <a:off x="96" y="0"/>
              <a:ext cx="0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2" name="Line 15"/>
            <p:cNvSpPr>
              <a:spLocks noChangeShapeType="1"/>
            </p:cNvSpPr>
            <p:nvPr/>
          </p:nvSpPr>
          <p:spPr bwMode="auto">
            <a:xfrm flipV="1">
              <a:off x="192" y="0"/>
              <a:ext cx="0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3" name="Line 16"/>
            <p:cNvSpPr>
              <a:spLocks noChangeShapeType="1"/>
            </p:cNvSpPr>
            <p:nvPr/>
          </p:nvSpPr>
          <p:spPr bwMode="auto">
            <a:xfrm flipV="1">
              <a:off x="0" y="0"/>
              <a:ext cx="0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2292719" y="1188062"/>
            <a:ext cx="381000" cy="381000"/>
            <a:chOff x="0" y="24"/>
            <a:chExt cx="240" cy="240"/>
          </a:xfrm>
        </p:grpSpPr>
        <p:sp>
          <p:nvSpPr>
            <p:cNvPr id="23588" name="Line 18"/>
            <p:cNvSpPr>
              <a:spLocks noChangeShapeType="1"/>
            </p:cNvSpPr>
            <p:nvPr/>
          </p:nvSpPr>
          <p:spPr bwMode="auto">
            <a:xfrm>
              <a:off x="0" y="45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Line 19"/>
            <p:cNvSpPr>
              <a:spLocks noChangeShapeType="1"/>
            </p:cNvSpPr>
            <p:nvPr/>
          </p:nvSpPr>
          <p:spPr bwMode="auto">
            <a:xfrm>
              <a:off x="240" y="45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0" name="Line 20"/>
            <p:cNvSpPr>
              <a:spLocks noChangeShapeType="1"/>
            </p:cNvSpPr>
            <p:nvPr/>
          </p:nvSpPr>
          <p:spPr bwMode="auto">
            <a:xfrm flipH="1">
              <a:off x="113" y="24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409575" y="2622550"/>
            <a:ext cx="701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>
                <a:latin typeface="Times New Roman" panose="02020603050405020304" pitchFamily="18" charset="0"/>
              </a:rPr>
              <a:t>（4）波形不动, 分段振动</a:t>
            </a:r>
            <a:r>
              <a:rPr lang="zh-CN" altLang="en-US" baseline="0" dirty="0">
                <a:latin typeface="宋体" panose="02010600030101010101" pitchFamily="2" charset="-122"/>
              </a:rPr>
              <a:t>(</a:t>
            </a:r>
            <a:r>
              <a:rPr lang="zh-CN" altLang="en-US" baseline="0" dirty="0">
                <a:latin typeface="楷体_GB2312" pitchFamily="49" charset="-122"/>
                <a:ea typeface="楷体_GB2312" pitchFamily="49" charset="-122"/>
              </a:rPr>
              <a:t>驻波</a:t>
            </a:r>
            <a:r>
              <a:rPr lang="zh-CN" altLang="en-US" baseline="0" dirty="0" smtClean="0"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 b="0" baseline="0" dirty="0">
              <a:latin typeface="Times New Roman" panose="02020603050405020304" pitchFamily="18" charset="0"/>
            </a:endParaRPr>
          </a:p>
        </p:txBody>
      </p:sp>
      <p:sp>
        <p:nvSpPr>
          <p:cNvPr id="15" name="Text Box 22"/>
          <p:cNvSpPr txBox="1">
            <a:spLocks noChangeArrowheads="1"/>
          </p:cNvSpPr>
          <p:nvPr/>
        </p:nvSpPr>
        <p:spPr bwMode="auto">
          <a:xfrm>
            <a:off x="514350" y="4111625"/>
            <a:ext cx="60737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（5）驻波中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没有净能量传递</a:t>
            </a:r>
          </a:p>
          <a:p>
            <a:pPr eaLnBrk="1" hangingPunct="1">
              <a:spcBef>
                <a:spcPct val="15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          能流密度</a:t>
            </a:r>
            <a:endParaRPr lang="zh-CN" altLang="en-US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16" name="Object 7"/>
          <p:cNvGraphicFramePr>
            <a:graphicFrameLocks noChangeAspect="1"/>
          </p:cNvGraphicFramePr>
          <p:nvPr/>
        </p:nvGraphicFramePr>
        <p:xfrm>
          <a:off x="3132138" y="4605338"/>
          <a:ext cx="2620962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4" name="Equation" r:id="rId5" imgW="977900" imgH="228600" progId="Equation.DSMT4">
                  <p:embed/>
                </p:oleObj>
              </mc:Choice>
              <mc:Fallback>
                <p:oleObj name="Equation" r:id="rId5" imgW="97790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4605338"/>
                        <a:ext cx="2620962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24"/>
          <p:cNvSpPr txBox="1">
            <a:spLocks noChangeArrowheads="1"/>
          </p:cNvSpPr>
          <p:nvPr/>
        </p:nvSpPr>
        <p:spPr bwMode="auto">
          <a:xfrm>
            <a:off x="503238" y="5275263"/>
            <a:ext cx="82200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>
                <a:latin typeface="Times New Roman" panose="02020603050405020304" pitchFamily="18" charset="0"/>
              </a:rPr>
              <a:t>（6）</a:t>
            </a:r>
            <a:r>
              <a:rPr lang="zh-CN" altLang="en-US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半波损失</a:t>
            </a:r>
            <a:r>
              <a:rPr lang="en-US" altLang="zh-CN" baseline="0" dirty="0">
                <a:latin typeface="Times New Roman" panose="02020603050405020304" pitchFamily="18" charset="0"/>
              </a:rPr>
              <a:t>(</a:t>
            </a:r>
            <a:r>
              <a:rPr lang="zh-CN" altLang="en-US" baseline="0" dirty="0">
                <a:latin typeface="Times New Roman" panose="02020603050405020304" pitchFamily="18" charset="0"/>
              </a:rPr>
              <a:t>波疏介质入射到波密</a:t>
            </a:r>
            <a:r>
              <a:rPr lang="zh-CN" altLang="en-US" baseline="0" dirty="0" smtClean="0">
                <a:latin typeface="Times New Roman" panose="02020603050405020304" pitchFamily="18" charset="0"/>
              </a:rPr>
              <a:t>介质反射</a:t>
            </a:r>
            <a:r>
              <a:rPr lang="en-US" altLang="zh-CN" baseline="0" dirty="0" smtClean="0">
                <a:latin typeface="Times New Roman" panose="02020603050405020304" pitchFamily="18" charset="0"/>
              </a:rPr>
              <a:t>)</a:t>
            </a:r>
            <a:r>
              <a:rPr lang="zh-CN" altLang="en-US" baseline="0" dirty="0" smtClean="0">
                <a:latin typeface="楷体_GB2312" pitchFamily="49" charset="-122"/>
                <a:ea typeface="楷体_GB2312" pitchFamily="49" charset="-122"/>
              </a:rPr>
              <a:t>    </a:t>
            </a:r>
            <a:endParaRPr lang="zh-CN" altLang="en-US" b="0" baseline="0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8" name="Object 8"/>
          <p:cNvGraphicFramePr>
            <a:graphicFrameLocks noChangeAspect="1"/>
          </p:cNvGraphicFramePr>
          <p:nvPr/>
        </p:nvGraphicFramePr>
        <p:xfrm>
          <a:off x="4608513" y="5867400"/>
          <a:ext cx="12271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5" name="Equation" r:id="rId7" imgW="1206500" imgH="431800" progId="Equation.DSMT4">
                  <p:embed/>
                </p:oleObj>
              </mc:Choice>
              <mc:Fallback>
                <p:oleObj name="Equation" r:id="rId7" imgW="1206500" imgH="431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8513" y="5867400"/>
                        <a:ext cx="122713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6"/>
          <p:cNvGraphicFramePr>
            <a:graphicFrameLocks noChangeAspect="1"/>
          </p:cNvGraphicFramePr>
          <p:nvPr/>
        </p:nvGraphicFramePr>
        <p:xfrm>
          <a:off x="1460500" y="3141663"/>
          <a:ext cx="266700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6" r:id="rId9" imgW="0" imgH="0" progId="PBrush">
                  <p:embed/>
                </p:oleObj>
              </mc:Choice>
              <mc:Fallback>
                <p:oleObj r:id="rId9" imgW="0" imgH="0" progId="PBrush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0" y="3141663"/>
                        <a:ext cx="2667000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26"/>
          <p:cNvGrpSpPr>
            <a:grpSpLocks/>
          </p:cNvGrpSpPr>
          <p:nvPr/>
        </p:nvGrpSpPr>
        <p:grpSpPr bwMode="auto">
          <a:xfrm>
            <a:off x="1841500" y="3284538"/>
            <a:ext cx="1905000" cy="612775"/>
            <a:chOff x="0" y="-2"/>
            <a:chExt cx="1200" cy="386"/>
          </a:xfrm>
        </p:grpSpPr>
        <p:sp>
          <p:nvSpPr>
            <p:cNvPr id="23584" name="Line 28"/>
            <p:cNvSpPr>
              <a:spLocks noChangeShapeType="1"/>
            </p:cNvSpPr>
            <p:nvPr/>
          </p:nvSpPr>
          <p:spPr bwMode="auto">
            <a:xfrm>
              <a:off x="384" y="0"/>
              <a:ext cx="0" cy="384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5" name="Line 29"/>
            <p:cNvSpPr>
              <a:spLocks noChangeShapeType="1"/>
            </p:cNvSpPr>
            <p:nvPr/>
          </p:nvSpPr>
          <p:spPr bwMode="auto">
            <a:xfrm>
              <a:off x="795" y="-2"/>
              <a:ext cx="0" cy="384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6" name="Line 30"/>
            <p:cNvSpPr>
              <a:spLocks noChangeShapeType="1"/>
            </p:cNvSpPr>
            <p:nvPr/>
          </p:nvSpPr>
          <p:spPr bwMode="auto">
            <a:xfrm>
              <a:off x="1200" y="0"/>
              <a:ext cx="0" cy="384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Line 31"/>
            <p:cNvSpPr>
              <a:spLocks noChangeShapeType="1"/>
            </p:cNvSpPr>
            <p:nvPr/>
          </p:nvSpPr>
          <p:spPr bwMode="auto">
            <a:xfrm>
              <a:off x="0" y="0"/>
              <a:ext cx="0" cy="384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25" name="Object 10"/>
          <p:cNvGraphicFramePr>
            <a:graphicFrameLocks noChangeAspect="1"/>
          </p:cNvGraphicFramePr>
          <p:nvPr/>
        </p:nvGraphicFramePr>
        <p:xfrm>
          <a:off x="1408113" y="5884863"/>
          <a:ext cx="1098550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7" name="Equation" r:id="rId11" imgW="1041400" imgH="368300" progId="Equation.DSMT4">
                  <p:embed/>
                </p:oleObj>
              </mc:Choice>
              <mc:Fallback>
                <p:oleObj name="Equation" r:id="rId11" imgW="1041400" imgH="3683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113" y="5884863"/>
                        <a:ext cx="1098550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1"/>
          <p:cNvGraphicFramePr>
            <a:graphicFrameLocks noChangeAspect="1"/>
          </p:cNvGraphicFramePr>
          <p:nvPr/>
        </p:nvGraphicFramePr>
        <p:xfrm>
          <a:off x="2627313" y="5721350"/>
          <a:ext cx="1711325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8" name="Equation" r:id="rId13" imgW="1473200" imgH="673100" progId="Equation.DSMT4">
                  <p:embed/>
                </p:oleObj>
              </mc:Choice>
              <mc:Fallback>
                <p:oleObj name="Equation" r:id="rId13" imgW="1473200" imgH="6731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5721350"/>
                        <a:ext cx="1711325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40"/>
          <p:cNvGrpSpPr>
            <a:grpSpLocks/>
          </p:cNvGrpSpPr>
          <p:nvPr/>
        </p:nvGrpSpPr>
        <p:grpSpPr bwMode="auto">
          <a:xfrm>
            <a:off x="6396038" y="3795713"/>
            <a:ext cx="2736850" cy="1441450"/>
            <a:chOff x="431" y="68"/>
            <a:chExt cx="1724" cy="908"/>
          </a:xfrm>
        </p:grpSpPr>
        <p:sp>
          <p:nvSpPr>
            <p:cNvPr id="23575" name="Rectangle 42"/>
            <p:cNvSpPr>
              <a:spLocks noChangeArrowheads="1"/>
            </p:cNvSpPr>
            <p:nvPr/>
          </p:nvSpPr>
          <p:spPr bwMode="auto">
            <a:xfrm>
              <a:off x="431" y="68"/>
              <a:ext cx="1565" cy="90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3333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grpSp>
          <p:nvGrpSpPr>
            <p:cNvPr id="23576" name="Group 42"/>
            <p:cNvGrpSpPr>
              <a:grpSpLocks/>
            </p:cNvGrpSpPr>
            <p:nvPr/>
          </p:nvGrpSpPr>
          <p:grpSpPr bwMode="auto">
            <a:xfrm>
              <a:off x="475" y="281"/>
              <a:ext cx="1680" cy="608"/>
              <a:chOff x="0" y="77"/>
              <a:chExt cx="1680" cy="608"/>
            </a:xfrm>
          </p:grpSpPr>
          <p:sp>
            <p:nvSpPr>
              <p:cNvPr id="23577" name="Rectangle 44" descr="棚架"/>
              <p:cNvSpPr>
                <a:spLocks noChangeArrowheads="1"/>
              </p:cNvSpPr>
              <p:nvPr/>
            </p:nvSpPr>
            <p:spPr bwMode="auto">
              <a:xfrm>
                <a:off x="750" y="176"/>
                <a:ext cx="355" cy="333"/>
              </a:xfrm>
              <a:prstGeom prst="rect">
                <a:avLst/>
              </a:prstGeom>
              <a:blipFill dpi="0" rotWithShape="0">
                <a:blip r:embed="rId1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23578" name="Line 45"/>
              <p:cNvSpPr>
                <a:spLocks noChangeShapeType="1"/>
              </p:cNvSpPr>
              <p:nvPr/>
            </p:nvSpPr>
            <p:spPr bwMode="auto">
              <a:xfrm>
                <a:off x="0" y="343"/>
                <a:ext cx="746" cy="1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579" name="Line 46"/>
              <p:cNvSpPr>
                <a:spLocks noChangeShapeType="1"/>
              </p:cNvSpPr>
              <p:nvPr/>
            </p:nvSpPr>
            <p:spPr bwMode="auto">
              <a:xfrm flipH="1">
                <a:off x="0" y="434"/>
                <a:ext cx="710" cy="1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580" name="Line 47"/>
              <p:cNvSpPr>
                <a:spLocks noChangeShapeType="1"/>
              </p:cNvSpPr>
              <p:nvPr/>
            </p:nvSpPr>
            <p:spPr bwMode="auto">
              <a:xfrm flipV="1">
                <a:off x="750" y="77"/>
                <a:ext cx="1" cy="32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581" name="Line 48"/>
              <p:cNvSpPr>
                <a:spLocks noChangeShapeType="1"/>
              </p:cNvSpPr>
              <p:nvPr/>
            </p:nvSpPr>
            <p:spPr bwMode="auto">
              <a:xfrm>
                <a:off x="750" y="411"/>
                <a:ext cx="1" cy="274"/>
              </a:xfrm>
              <a:prstGeom prst="line">
                <a:avLst/>
              </a:prstGeom>
              <a:noFill/>
              <a:ln w="38100">
                <a:solidFill>
                  <a:srgbClr val="3333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582" name="Text Box 49"/>
              <p:cNvSpPr txBox="1">
                <a:spLocks noChangeArrowheads="1"/>
              </p:cNvSpPr>
              <p:nvPr/>
            </p:nvSpPr>
            <p:spPr bwMode="auto">
              <a:xfrm>
                <a:off x="433" y="339"/>
                <a:ext cx="1247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aseline="0">
                    <a:latin typeface="楷体_GB2312" pitchFamily="49" charset="-122"/>
                    <a:ea typeface="楷体_GB2312" pitchFamily="49" charset="-122"/>
                  </a:rPr>
                  <a:t>疏 密</a:t>
                </a:r>
              </a:p>
            </p:txBody>
          </p:sp>
          <p:sp>
            <p:nvSpPr>
              <p:cNvPr id="23583" name="AutoShape 50"/>
              <p:cNvSpPr>
                <a:spLocks noChangeArrowheads="1"/>
              </p:cNvSpPr>
              <p:nvPr/>
            </p:nvSpPr>
            <p:spPr bwMode="auto">
              <a:xfrm>
                <a:off x="1067" y="137"/>
                <a:ext cx="355" cy="365"/>
              </a:xfrm>
              <a:prstGeom prst="wedgeEllipseCallout">
                <a:avLst>
                  <a:gd name="adj1" fmla="val -139014"/>
                  <a:gd name="adj2" fmla="val 9176"/>
                </a:avLst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baseline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</a:t>
                </a:r>
              </a:p>
            </p:txBody>
          </p:sp>
        </p:grpSp>
      </p:grpSp>
      <p:grpSp>
        <p:nvGrpSpPr>
          <p:cNvPr id="23570" name="组合 47"/>
          <p:cNvGrpSpPr>
            <a:grpSpLocks/>
          </p:cNvGrpSpPr>
          <p:nvPr/>
        </p:nvGrpSpPr>
        <p:grpSpPr bwMode="auto">
          <a:xfrm>
            <a:off x="5081588" y="317500"/>
            <a:ext cx="3768725" cy="1584325"/>
            <a:chOff x="5081587" y="318161"/>
            <a:chExt cx="3768726" cy="1583610"/>
          </a:xfrm>
        </p:grpSpPr>
        <p:graphicFrame>
          <p:nvGraphicFramePr>
            <p:cNvPr id="23573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89883276"/>
                </p:ext>
              </p:extLst>
            </p:nvPr>
          </p:nvGraphicFramePr>
          <p:xfrm>
            <a:off x="5081587" y="318161"/>
            <a:ext cx="3768726" cy="804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89" name="Equation" r:id="rId16" imgW="3327120" imgH="685800" progId="Equation.DSMT4">
                    <p:embed/>
                  </p:oleObj>
                </mc:Choice>
                <mc:Fallback>
                  <p:oleObj name="Equation" r:id="rId16" imgW="3327120" imgH="6858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1587" y="318161"/>
                          <a:ext cx="3768726" cy="804500"/>
                        </a:xfrm>
                        <a:prstGeom prst="rect">
                          <a:avLst/>
                        </a:prstGeom>
                        <a:solidFill>
                          <a:srgbClr val="CECEEF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3574" name="Picture 51" descr="图片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88313" y="1144533"/>
              <a:ext cx="739775" cy="757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" name="Text Box 9"/>
          <p:cNvSpPr txBox="1">
            <a:spLocks noChangeArrowheads="1"/>
          </p:cNvSpPr>
          <p:nvPr/>
        </p:nvSpPr>
        <p:spPr bwMode="auto">
          <a:xfrm>
            <a:off x="611560" y="1733550"/>
            <a:ext cx="514154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aseline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相邻波节之间</a:t>
            </a:r>
            <a:r>
              <a:rPr lang="zh-CN" altLang="en-US" sz="2400" baseline="0" dirty="0">
                <a:latin typeface="黑体" panose="02010609060101010101" pitchFamily="49" charset="-122"/>
                <a:ea typeface="黑体" panose="02010609060101010101" pitchFamily="49" charset="-122"/>
              </a:rPr>
              <a:t>各点振动</a:t>
            </a:r>
            <a:r>
              <a:rPr lang="zh-CN" altLang="en-US" sz="2400" baseline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位相相同</a:t>
            </a:r>
            <a:r>
              <a:rPr lang="zh-CN" altLang="en-US" sz="2400" baseline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endParaRPr lang="en-US" altLang="zh-CN" sz="2400" baseline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2400" baseline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zh-CN" altLang="en-US" sz="2400" baseline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波节两侧</a:t>
            </a:r>
            <a:r>
              <a:rPr lang="zh-CN" altLang="en-US" sz="2400" baseline="0" dirty="0">
                <a:latin typeface="黑体" panose="02010609060101010101" pitchFamily="49" charset="-122"/>
                <a:ea typeface="黑体" panose="02010609060101010101" pitchFamily="49" charset="-122"/>
              </a:rPr>
              <a:t>各点振动</a:t>
            </a:r>
            <a:r>
              <a:rPr lang="zh-CN" altLang="en-US" sz="2400" baseline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位相相反！！！</a:t>
            </a:r>
          </a:p>
        </p:txBody>
      </p:sp>
      <p:pic>
        <p:nvPicPr>
          <p:cNvPr id="41" name="Picture 22" descr="I:\大学物理下-130925\相关视频\Standing_wave.gif">
            <a:extLst>
              <a:ext uri="{FF2B5EF4-FFF2-40B4-BE49-F238E27FC236}"/>
            </a:extLst>
          </p:cNvPr>
          <p:cNvPicPr>
            <a:picLocks noChangeAspect="1" noChangeArrowheads="1" noCrop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5811232" y="1988840"/>
            <a:ext cx="3297272" cy="856434"/>
          </a:xfrm>
          <a:prstGeom prst="roundRect">
            <a:avLst>
              <a:gd name="adj" fmla="val 8594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直接连接符 7"/>
          <p:cNvCxnSpPr/>
          <p:nvPr/>
        </p:nvCxnSpPr>
        <p:spPr bwMode="auto">
          <a:xfrm>
            <a:off x="7740352" y="980728"/>
            <a:ext cx="1087736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75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75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7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275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 autoUpdateAnimBg="0"/>
      <p:bldP spid="14" grpId="0" autoUpdateAnimBg="0"/>
      <p:bldP spid="15" grpId="0" autoUpdateAnimBg="0"/>
      <p:bldP spid="17" grpId="0" autoUpdateAnimBg="0"/>
      <p:bldP spid="40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153988" y="179388"/>
            <a:ext cx="4419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4.2  </a:t>
            </a:r>
            <a:r>
              <a:rPr lang="zh-CN" altLang="en-US" baseline="0"/>
              <a:t>波的反射、折射与衍射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grpSp>
        <p:nvGrpSpPr>
          <p:cNvPr id="2" name="组合 32"/>
          <p:cNvGrpSpPr>
            <a:grpSpLocks/>
          </p:cNvGrpSpPr>
          <p:nvPr/>
        </p:nvGrpSpPr>
        <p:grpSpPr bwMode="auto">
          <a:xfrm>
            <a:off x="581025" y="4013200"/>
            <a:ext cx="1581150" cy="1524000"/>
            <a:chOff x="1785723" y="2650938"/>
            <a:chExt cx="1581150" cy="1524000"/>
          </a:xfrm>
        </p:grpSpPr>
        <p:sp>
          <p:nvSpPr>
            <p:cNvPr id="3136" name="Oval 4"/>
            <p:cNvSpPr>
              <a:spLocks noChangeArrowheads="1"/>
            </p:cNvSpPr>
            <p:nvPr/>
          </p:nvSpPr>
          <p:spPr bwMode="auto">
            <a:xfrm>
              <a:off x="1785723" y="2650938"/>
              <a:ext cx="1581150" cy="1524000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3137" name="Oval 5"/>
            <p:cNvSpPr>
              <a:spLocks noChangeArrowheads="1"/>
            </p:cNvSpPr>
            <p:nvPr/>
          </p:nvSpPr>
          <p:spPr bwMode="auto">
            <a:xfrm>
              <a:off x="2178032" y="3043251"/>
              <a:ext cx="790575" cy="762000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3138" name="Oval 6"/>
            <p:cNvSpPr>
              <a:spLocks noChangeArrowheads="1"/>
            </p:cNvSpPr>
            <p:nvPr/>
          </p:nvSpPr>
          <p:spPr bwMode="auto">
            <a:xfrm>
              <a:off x="2493944" y="3348051"/>
              <a:ext cx="158750" cy="1524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</p:grpSp>
      <p:grpSp>
        <p:nvGrpSpPr>
          <p:cNvPr id="3" name="组合 31"/>
          <p:cNvGrpSpPr>
            <a:grpSpLocks/>
          </p:cNvGrpSpPr>
          <p:nvPr/>
        </p:nvGrpSpPr>
        <p:grpSpPr bwMode="auto">
          <a:xfrm>
            <a:off x="300038" y="3784600"/>
            <a:ext cx="2057400" cy="1981200"/>
            <a:chOff x="1516197" y="2433651"/>
            <a:chExt cx="2057400" cy="1981200"/>
          </a:xfrm>
        </p:grpSpPr>
        <p:sp>
          <p:nvSpPr>
            <p:cNvPr id="3132" name="Line 7"/>
            <p:cNvSpPr>
              <a:spLocks noChangeShapeType="1"/>
            </p:cNvSpPr>
            <p:nvPr/>
          </p:nvSpPr>
          <p:spPr bwMode="auto">
            <a:xfrm>
              <a:off x="1516197" y="3433773"/>
              <a:ext cx="2057400" cy="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3" name="Line 8"/>
            <p:cNvSpPr>
              <a:spLocks noChangeShapeType="1"/>
            </p:cNvSpPr>
            <p:nvPr/>
          </p:nvSpPr>
          <p:spPr bwMode="auto">
            <a:xfrm rot="-5400000">
              <a:off x="1582719" y="3424251"/>
              <a:ext cx="1981200" cy="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4" name="Line 9"/>
            <p:cNvSpPr>
              <a:spLocks noChangeShapeType="1"/>
            </p:cNvSpPr>
            <p:nvPr/>
          </p:nvSpPr>
          <p:spPr bwMode="auto">
            <a:xfrm flipV="1">
              <a:off x="1830546" y="2717460"/>
              <a:ext cx="1438275" cy="1446213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5" name="Line 10"/>
            <p:cNvSpPr>
              <a:spLocks noChangeShapeType="1"/>
            </p:cNvSpPr>
            <p:nvPr/>
          </p:nvSpPr>
          <p:spPr bwMode="auto">
            <a:xfrm>
              <a:off x="1820997" y="2673360"/>
              <a:ext cx="1514475" cy="1522413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2417763" y="3538538"/>
            <a:ext cx="152400" cy="2482850"/>
            <a:chOff x="0" y="-28"/>
            <a:chExt cx="96" cy="1564"/>
          </a:xfrm>
        </p:grpSpPr>
        <p:sp>
          <p:nvSpPr>
            <p:cNvPr id="3130" name="Rectangle 12"/>
            <p:cNvSpPr>
              <a:spLocks noChangeArrowheads="1"/>
            </p:cNvSpPr>
            <p:nvPr/>
          </p:nvSpPr>
          <p:spPr bwMode="auto">
            <a:xfrm>
              <a:off x="0" y="-28"/>
              <a:ext cx="96" cy="720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3131" name="Rectangle 13"/>
            <p:cNvSpPr>
              <a:spLocks noChangeArrowheads="1"/>
            </p:cNvSpPr>
            <p:nvPr/>
          </p:nvSpPr>
          <p:spPr bwMode="auto">
            <a:xfrm>
              <a:off x="0" y="816"/>
              <a:ext cx="96" cy="720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</p:grpSp>
      <p:sp>
        <p:nvSpPr>
          <p:cNvPr id="87054" name="Line 14"/>
          <p:cNvSpPr>
            <a:spLocks noChangeShapeType="1"/>
          </p:cNvSpPr>
          <p:nvPr/>
        </p:nvSpPr>
        <p:spPr bwMode="auto">
          <a:xfrm flipV="1">
            <a:off x="2073275" y="3667125"/>
            <a:ext cx="381000" cy="382588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55" name="Line 15"/>
          <p:cNvSpPr>
            <a:spLocks noChangeShapeType="1"/>
          </p:cNvSpPr>
          <p:nvPr/>
        </p:nvSpPr>
        <p:spPr bwMode="auto">
          <a:xfrm flipH="1" flipV="1">
            <a:off x="1651000" y="2881313"/>
            <a:ext cx="782638" cy="782637"/>
          </a:xfrm>
          <a:prstGeom prst="line">
            <a:avLst/>
          </a:prstGeom>
          <a:noFill/>
          <a:ln w="28575">
            <a:solidFill>
              <a:srgbClr val="FFC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56" name="Line 16"/>
          <p:cNvSpPr>
            <a:spLocks noChangeShapeType="1"/>
          </p:cNvSpPr>
          <p:nvPr/>
        </p:nvSpPr>
        <p:spPr bwMode="auto">
          <a:xfrm flipV="1">
            <a:off x="2563813" y="3305175"/>
            <a:ext cx="949325" cy="368300"/>
          </a:xfrm>
          <a:prstGeom prst="line">
            <a:avLst/>
          </a:prstGeom>
          <a:noFill/>
          <a:ln w="38100">
            <a:solidFill>
              <a:srgbClr val="99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组合 40"/>
          <p:cNvGrpSpPr>
            <a:grpSpLocks/>
          </p:cNvGrpSpPr>
          <p:nvPr/>
        </p:nvGrpSpPr>
        <p:grpSpPr bwMode="auto">
          <a:xfrm>
            <a:off x="2563813" y="4111625"/>
            <a:ext cx="654050" cy="1371600"/>
            <a:chOff x="2673324" y="3782841"/>
            <a:chExt cx="654756" cy="1371600"/>
          </a:xfrm>
        </p:grpSpPr>
        <p:sp>
          <p:nvSpPr>
            <p:cNvPr id="3128" name="Arc 18"/>
            <p:cNvSpPr>
              <a:spLocks/>
            </p:cNvSpPr>
            <p:nvPr/>
          </p:nvSpPr>
          <p:spPr bwMode="auto">
            <a:xfrm>
              <a:off x="2673324" y="4136682"/>
              <a:ext cx="304800" cy="603250"/>
            </a:xfrm>
            <a:custGeom>
              <a:avLst/>
              <a:gdLst>
                <a:gd name="T0" fmla="*/ 0 w 21600"/>
                <a:gd name="T1" fmla="*/ 0 h 42732"/>
                <a:gd name="T2" fmla="*/ 0 w 21600"/>
                <a:gd name="T3" fmla="*/ 0 h 42732"/>
                <a:gd name="T4" fmla="*/ 0 w 21600"/>
                <a:gd name="T5" fmla="*/ 0 h 42732"/>
                <a:gd name="T6" fmla="*/ 0 60000 65536"/>
                <a:gd name="T7" fmla="*/ 0 60000 65536"/>
                <a:gd name="T8" fmla="*/ 0 60000 65536"/>
                <a:gd name="T9" fmla="*/ 0 w 21600"/>
                <a:gd name="T10" fmla="*/ 0 h 42732"/>
                <a:gd name="T11" fmla="*/ 21600 w 21600"/>
                <a:gd name="T12" fmla="*/ 42732 h 427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2732" fill="none" extrusionOk="0">
                  <a:moveTo>
                    <a:pt x="3795" y="-1"/>
                  </a:moveTo>
                  <a:cubicBezTo>
                    <a:pt x="14097" y="1838"/>
                    <a:pt x="21600" y="10798"/>
                    <a:pt x="21600" y="21264"/>
                  </a:cubicBezTo>
                  <a:cubicBezTo>
                    <a:pt x="21600" y="32272"/>
                    <a:pt x="13321" y="41519"/>
                    <a:pt x="2380" y="42732"/>
                  </a:cubicBezTo>
                </a:path>
                <a:path w="21600" h="42732" stroke="0" extrusionOk="0">
                  <a:moveTo>
                    <a:pt x="3795" y="-1"/>
                  </a:moveTo>
                  <a:cubicBezTo>
                    <a:pt x="14097" y="1838"/>
                    <a:pt x="21600" y="10798"/>
                    <a:pt x="21600" y="21264"/>
                  </a:cubicBezTo>
                  <a:cubicBezTo>
                    <a:pt x="21600" y="32272"/>
                    <a:pt x="13321" y="41519"/>
                    <a:pt x="2380" y="42732"/>
                  </a:cubicBezTo>
                  <a:lnTo>
                    <a:pt x="0" y="21264"/>
                  </a:lnTo>
                  <a:lnTo>
                    <a:pt x="3795" y="-1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9" name="Arc 19"/>
            <p:cNvSpPr>
              <a:spLocks/>
            </p:cNvSpPr>
            <p:nvPr/>
          </p:nvSpPr>
          <p:spPr bwMode="auto">
            <a:xfrm>
              <a:off x="2718480" y="3782841"/>
              <a:ext cx="609600" cy="1371600"/>
            </a:xfrm>
            <a:custGeom>
              <a:avLst/>
              <a:gdLst>
                <a:gd name="T0" fmla="*/ 0 w 21720"/>
                <a:gd name="T1" fmla="*/ 0 h 43200"/>
                <a:gd name="T2" fmla="*/ 0 w 21720"/>
                <a:gd name="T3" fmla="*/ 0 h 43200"/>
                <a:gd name="T4" fmla="*/ 0 w 2172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720"/>
                <a:gd name="T10" fmla="*/ 0 h 43200"/>
                <a:gd name="T11" fmla="*/ 21720 w 2172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20" h="43200" fill="none" extrusionOk="0">
                  <a:moveTo>
                    <a:pt x="119" y="0"/>
                  </a:moveTo>
                  <a:cubicBezTo>
                    <a:pt x="12049" y="0"/>
                    <a:pt x="21720" y="9670"/>
                    <a:pt x="21720" y="21600"/>
                  </a:cubicBezTo>
                  <a:cubicBezTo>
                    <a:pt x="21720" y="33529"/>
                    <a:pt x="12049" y="43200"/>
                    <a:pt x="120" y="43200"/>
                  </a:cubicBezTo>
                  <a:cubicBezTo>
                    <a:pt x="80" y="43200"/>
                    <a:pt x="40" y="43199"/>
                    <a:pt x="0" y="43199"/>
                  </a:cubicBezTo>
                </a:path>
                <a:path w="21720" h="43200" stroke="0" extrusionOk="0">
                  <a:moveTo>
                    <a:pt x="119" y="0"/>
                  </a:moveTo>
                  <a:cubicBezTo>
                    <a:pt x="12049" y="0"/>
                    <a:pt x="21720" y="9670"/>
                    <a:pt x="21720" y="21600"/>
                  </a:cubicBezTo>
                  <a:cubicBezTo>
                    <a:pt x="21720" y="33529"/>
                    <a:pt x="12049" y="43200"/>
                    <a:pt x="120" y="43200"/>
                  </a:cubicBezTo>
                  <a:cubicBezTo>
                    <a:pt x="80" y="43200"/>
                    <a:pt x="40" y="43199"/>
                    <a:pt x="0" y="43199"/>
                  </a:cubicBezTo>
                  <a:lnTo>
                    <a:pt x="120" y="21600"/>
                  </a:lnTo>
                  <a:lnTo>
                    <a:pt x="119" y="0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组合 39"/>
          <p:cNvGrpSpPr>
            <a:grpSpLocks/>
          </p:cNvGrpSpPr>
          <p:nvPr/>
        </p:nvGrpSpPr>
        <p:grpSpPr bwMode="auto">
          <a:xfrm>
            <a:off x="2563813" y="4013200"/>
            <a:ext cx="1143000" cy="1524000"/>
            <a:chOff x="2881305" y="3595683"/>
            <a:chExt cx="1143000" cy="1524000"/>
          </a:xfrm>
        </p:grpSpPr>
        <p:sp>
          <p:nvSpPr>
            <p:cNvPr id="3125" name="Line 20"/>
            <p:cNvSpPr>
              <a:spLocks noChangeShapeType="1"/>
            </p:cNvSpPr>
            <p:nvPr/>
          </p:nvSpPr>
          <p:spPr bwMode="auto">
            <a:xfrm>
              <a:off x="2881305" y="4357683"/>
              <a:ext cx="1143000" cy="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6" name="Line 21"/>
            <p:cNvSpPr>
              <a:spLocks noChangeShapeType="1"/>
            </p:cNvSpPr>
            <p:nvPr/>
          </p:nvSpPr>
          <p:spPr bwMode="auto">
            <a:xfrm flipV="1">
              <a:off x="2881305" y="3595683"/>
              <a:ext cx="762000" cy="76200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7" name="Line 22"/>
            <p:cNvSpPr>
              <a:spLocks noChangeShapeType="1"/>
            </p:cNvSpPr>
            <p:nvPr/>
          </p:nvSpPr>
          <p:spPr bwMode="auto">
            <a:xfrm>
              <a:off x="2881305" y="4357683"/>
              <a:ext cx="762000" cy="76200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7062" name="Oval 23"/>
          <p:cNvSpPr>
            <a:spLocks noChangeArrowheads="1"/>
          </p:cNvSpPr>
          <p:nvPr/>
        </p:nvSpPr>
        <p:spPr bwMode="auto">
          <a:xfrm>
            <a:off x="2420938" y="4703763"/>
            <a:ext cx="152400" cy="1524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87063" name="Text Box 24"/>
          <p:cNvSpPr txBox="1">
            <a:spLocks noChangeArrowheads="1"/>
          </p:cNvSpPr>
          <p:nvPr/>
        </p:nvSpPr>
        <p:spPr bwMode="auto">
          <a:xfrm>
            <a:off x="227013" y="839788"/>
            <a:ext cx="85439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/>
              <a:t>当波在均匀媒质中</a:t>
            </a:r>
            <a:r>
              <a:rPr lang="zh-CN" altLang="en-US" baseline="0">
                <a:latin typeface="Times New Roman" panose="02020603050405020304" pitchFamily="18" charset="0"/>
              </a:rPr>
              <a:t>传播时，波线是直线。当遇到另一媒质或障碍物时，波线方向发生变化，产生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反射、折射、衍射</a:t>
            </a:r>
            <a:r>
              <a:rPr lang="zh-CN" altLang="en-US" baseline="0">
                <a:latin typeface="Times New Roman" panose="02020603050405020304" pitchFamily="18" charset="0"/>
              </a:rPr>
              <a:t>等现象。它们都可用</a:t>
            </a:r>
            <a:r>
              <a:rPr lang="zh-CN" altLang="en-US" baseline="0">
                <a:solidFill>
                  <a:srgbClr val="FF0000"/>
                </a:solidFill>
              </a:rPr>
              <a:t>惠更斯原理</a:t>
            </a:r>
            <a:r>
              <a:rPr lang="zh-CN" altLang="en-US" baseline="0">
                <a:latin typeface="Times New Roman" panose="02020603050405020304" pitchFamily="18" charset="0"/>
              </a:rPr>
              <a:t>来解释。</a:t>
            </a:r>
          </a:p>
        </p:txBody>
      </p:sp>
      <p:sp>
        <p:nvSpPr>
          <p:cNvPr id="3085" name="Text Box 33"/>
          <p:cNvSpPr txBox="1">
            <a:spLocks noChangeArrowheads="1"/>
          </p:cNvSpPr>
          <p:nvPr/>
        </p:nvSpPr>
        <p:spPr bwMode="auto">
          <a:xfrm>
            <a:off x="8769350" y="6400800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2</a:t>
            </a:r>
          </a:p>
        </p:txBody>
      </p:sp>
      <p:cxnSp>
        <p:nvCxnSpPr>
          <p:cNvPr id="35" name="直接连接符 34"/>
          <p:cNvCxnSpPr>
            <a:cxnSpLocks noChangeShapeType="1"/>
          </p:cNvCxnSpPr>
          <p:nvPr/>
        </p:nvCxnSpPr>
        <p:spPr bwMode="auto">
          <a:xfrm>
            <a:off x="1577975" y="3684588"/>
            <a:ext cx="1570038" cy="1587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2125663" y="2589213"/>
            <a:ext cx="912812" cy="5238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/>
              <a:t>反射</a:t>
            </a: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3622675" y="3027363"/>
            <a:ext cx="912813" cy="523875"/>
          </a:xfrm>
          <a:prstGeom prst="rect">
            <a:avLst/>
          </a:prstGeom>
          <a:solidFill>
            <a:srgbClr val="99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/>
              <a:t>折射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3732213" y="4195763"/>
            <a:ext cx="912812" cy="523875"/>
          </a:xfrm>
          <a:prstGeom prst="rect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/>
              <a:t>衍射</a:t>
            </a: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5119688" y="4414838"/>
            <a:ext cx="3760787" cy="1277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rgbClr val="3333FF"/>
            </a:solidFill>
            <a:round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cxnSp>
        <p:nvCxnSpPr>
          <p:cNvPr id="45" name="直接连接符 44"/>
          <p:cNvCxnSpPr>
            <a:cxnSpLocks noChangeShapeType="1"/>
          </p:cNvCxnSpPr>
          <p:nvPr/>
        </p:nvCxnSpPr>
        <p:spPr bwMode="auto">
          <a:xfrm rot="5400000">
            <a:off x="2672556" y="4414044"/>
            <a:ext cx="4308475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组合 52"/>
          <p:cNvGrpSpPr>
            <a:grpSpLocks/>
          </p:cNvGrpSpPr>
          <p:nvPr/>
        </p:nvGrpSpPr>
        <p:grpSpPr bwMode="auto">
          <a:xfrm rot="-651179">
            <a:off x="5156200" y="2735263"/>
            <a:ext cx="1716088" cy="1716087"/>
            <a:chOff x="5302260" y="2698740"/>
            <a:chExt cx="1716111" cy="1716111"/>
          </a:xfrm>
        </p:grpSpPr>
        <p:cxnSp>
          <p:nvCxnSpPr>
            <p:cNvPr id="3121" name="直接箭头连接符 46"/>
            <p:cNvCxnSpPr>
              <a:cxnSpLocks noChangeShapeType="1"/>
            </p:cNvCxnSpPr>
            <p:nvPr/>
          </p:nvCxnSpPr>
          <p:spPr bwMode="auto">
            <a:xfrm>
              <a:off x="5302260" y="3538539"/>
              <a:ext cx="985851" cy="876312"/>
            </a:xfrm>
            <a:prstGeom prst="straightConnector1">
              <a:avLst/>
            </a:prstGeom>
            <a:noFill/>
            <a:ln w="28575" algn="ctr">
              <a:solidFill>
                <a:srgbClr val="66FF3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22" name="直接箭头连接符 47"/>
            <p:cNvCxnSpPr>
              <a:cxnSpLocks noChangeShapeType="1"/>
            </p:cNvCxnSpPr>
            <p:nvPr/>
          </p:nvCxnSpPr>
          <p:spPr bwMode="auto">
            <a:xfrm>
              <a:off x="5580429" y="3269013"/>
              <a:ext cx="963273" cy="853734"/>
            </a:xfrm>
            <a:prstGeom prst="straightConnector1">
              <a:avLst/>
            </a:prstGeom>
            <a:noFill/>
            <a:ln w="28575" algn="ctr">
              <a:solidFill>
                <a:srgbClr val="66FF3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23" name="直接箭头连接符 49"/>
            <p:cNvCxnSpPr>
              <a:cxnSpLocks noChangeShapeType="1"/>
            </p:cNvCxnSpPr>
            <p:nvPr/>
          </p:nvCxnSpPr>
          <p:spPr bwMode="auto">
            <a:xfrm>
              <a:off x="5813442" y="2990844"/>
              <a:ext cx="949338" cy="876312"/>
            </a:xfrm>
            <a:prstGeom prst="straightConnector1">
              <a:avLst/>
            </a:prstGeom>
            <a:noFill/>
            <a:ln w="28575" algn="ctr">
              <a:solidFill>
                <a:srgbClr val="66FF3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24" name="直接箭头连接符 63"/>
            <p:cNvCxnSpPr>
              <a:cxnSpLocks noChangeShapeType="1"/>
            </p:cNvCxnSpPr>
            <p:nvPr/>
          </p:nvCxnSpPr>
          <p:spPr bwMode="auto">
            <a:xfrm>
              <a:off x="6069033" y="2698740"/>
              <a:ext cx="949338" cy="876312"/>
            </a:xfrm>
            <a:prstGeom prst="straightConnector1">
              <a:avLst/>
            </a:prstGeom>
            <a:noFill/>
            <a:ln w="28575" algn="ctr">
              <a:solidFill>
                <a:srgbClr val="66FF3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5" name="直接连接符 54"/>
          <p:cNvCxnSpPr>
            <a:cxnSpLocks noChangeShapeType="1"/>
          </p:cNvCxnSpPr>
          <p:nvPr/>
        </p:nvCxnSpPr>
        <p:spPr bwMode="auto">
          <a:xfrm rot="5400000">
            <a:off x="4833938" y="4003675"/>
            <a:ext cx="2957512" cy="1588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直接连接符 58"/>
          <p:cNvCxnSpPr>
            <a:cxnSpLocks noChangeShapeType="1"/>
          </p:cNvCxnSpPr>
          <p:nvPr/>
        </p:nvCxnSpPr>
        <p:spPr bwMode="auto">
          <a:xfrm rot="5400000">
            <a:off x="5668963" y="3181350"/>
            <a:ext cx="2014537" cy="1122363"/>
          </a:xfrm>
          <a:prstGeom prst="line">
            <a:avLst/>
          </a:prstGeom>
          <a:noFill/>
          <a:ln w="38100" algn="ctr">
            <a:solidFill>
              <a:srgbClr val="00B0F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" name="组合 70"/>
          <p:cNvGrpSpPr>
            <a:grpSpLocks/>
          </p:cNvGrpSpPr>
          <p:nvPr/>
        </p:nvGrpSpPr>
        <p:grpSpPr bwMode="auto">
          <a:xfrm>
            <a:off x="5594350" y="3136900"/>
            <a:ext cx="1789113" cy="1385888"/>
            <a:chOff x="5594364" y="3136895"/>
            <a:chExt cx="1789170" cy="1385962"/>
          </a:xfrm>
        </p:grpSpPr>
        <p:sp>
          <p:nvSpPr>
            <p:cNvPr id="9" name="TextBox 62"/>
            <p:cNvSpPr txBox="1">
              <a:spLocks noChangeArrowheads="1"/>
            </p:cNvSpPr>
            <p:nvPr/>
          </p:nvSpPr>
          <p:spPr bwMode="auto">
            <a:xfrm>
              <a:off x="6945378" y="3136895"/>
              <a:ext cx="43815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aseline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aseline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64"/>
            <p:cNvSpPr txBox="1">
              <a:spLocks noChangeArrowheads="1"/>
            </p:cNvSpPr>
            <p:nvPr/>
          </p:nvSpPr>
          <p:spPr bwMode="auto">
            <a:xfrm>
              <a:off x="6726267" y="3684591"/>
              <a:ext cx="43815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aseline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aseline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19" name="TextBox 65"/>
            <p:cNvSpPr txBox="1">
              <a:spLocks noChangeArrowheads="1"/>
            </p:cNvSpPr>
            <p:nvPr/>
          </p:nvSpPr>
          <p:spPr bwMode="auto">
            <a:xfrm>
              <a:off x="6507189" y="4013208"/>
              <a:ext cx="43815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aseline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aseline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20" name="TextBox 66"/>
            <p:cNvSpPr txBox="1">
              <a:spLocks noChangeArrowheads="1"/>
            </p:cNvSpPr>
            <p:nvPr/>
          </p:nvSpPr>
          <p:spPr bwMode="auto">
            <a:xfrm>
              <a:off x="5594364" y="4122747"/>
              <a:ext cx="43815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aseline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2000" baseline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8" name="直接连接符 77"/>
          <p:cNvCxnSpPr>
            <a:cxnSpLocks noChangeShapeType="1"/>
          </p:cNvCxnSpPr>
          <p:nvPr/>
        </p:nvCxnSpPr>
        <p:spPr bwMode="auto">
          <a:xfrm rot="16200000" flipV="1">
            <a:off x="6782595" y="2971006"/>
            <a:ext cx="1789112" cy="1317625"/>
          </a:xfrm>
          <a:prstGeom prst="line">
            <a:avLst/>
          </a:prstGeom>
          <a:noFill/>
          <a:ln w="38100" algn="ctr">
            <a:solidFill>
              <a:srgbClr val="FF00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直接箭头连接符 80"/>
          <p:cNvCxnSpPr>
            <a:cxnSpLocks noChangeShapeType="1"/>
          </p:cNvCxnSpPr>
          <p:nvPr/>
        </p:nvCxnSpPr>
        <p:spPr bwMode="auto">
          <a:xfrm>
            <a:off x="6616700" y="3757613"/>
            <a:ext cx="949325" cy="657225"/>
          </a:xfrm>
          <a:prstGeom prst="straightConnector1">
            <a:avLst/>
          </a:prstGeom>
          <a:noFill/>
          <a:ln w="38100" algn="ctr">
            <a:solidFill>
              <a:srgbClr val="66FF3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7" name="直接箭头连接符 67"/>
          <p:cNvCxnSpPr>
            <a:cxnSpLocks noChangeShapeType="1"/>
          </p:cNvCxnSpPr>
          <p:nvPr/>
        </p:nvCxnSpPr>
        <p:spPr bwMode="auto">
          <a:xfrm>
            <a:off x="6835775" y="3429000"/>
            <a:ext cx="1387475" cy="969963"/>
          </a:xfrm>
          <a:prstGeom prst="straightConnector1">
            <a:avLst/>
          </a:prstGeom>
          <a:noFill/>
          <a:ln w="38100" algn="ctr">
            <a:solidFill>
              <a:srgbClr val="66FF3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18" name="TextBox 82"/>
          <p:cNvSpPr txBox="1">
            <a:spLocks noChangeArrowheads="1"/>
          </p:cNvSpPr>
          <p:nvPr/>
        </p:nvSpPr>
        <p:spPr bwMode="auto">
          <a:xfrm>
            <a:off x="7785100" y="3209925"/>
            <a:ext cx="730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l-GR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sz="2400" baseline="0"/>
          </a:p>
        </p:txBody>
      </p:sp>
      <p:cxnSp>
        <p:nvCxnSpPr>
          <p:cNvPr id="75" name="直接箭头连接符 74"/>
          <p:cNvCxnSpPr>
            <a:cxnSpLocks noChangeShapeType="1"/>
          </p:cNvCxnSpPr>
          <p:nvPr/>
        </p:nvCxnSpPr>
        <p:spPr bwMode="auto">
          <a:xfrm flipV="1">
            <a:off x="7529513" y="4086225"/>
            <a:ext cx="511175" cy="322263"/>
          </a:xfrm>
          <a:prstGeom prst="straightConnector1">
            <a:avLst/>
          </a:prstGeom>
          <a:noFill/>
          <a:ln w="38100" algn="ctr">
            <a:solidFill>
              <a:srgbClr val="FFC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0" name="弧形 89">
            <a:extLst>
              <a:ext uri="{FF2B5EF4-FFF2-40B4-BE49-F238E27FC236}"/>
            </a:extLst>
          </p:cNvPr>
          <p:cNvSpPr/>
          <p:nvPr/>
        </p:nvSpPr>
        <p:spPr bwMode="auto">
          <a:xfrm>
            <a:off x="7005638" y="3867150"/>
            <a:ext cx="1095375" cy="1095375"/>
          </a:xfrm>
          <a:prstGeom prst="arc">
            <a:avLst>
              <a:gd name="adj1" fmla="val 18170404"/>
              <a:gd name="adj2" fmla="val 2084559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CN" altLang="en-US" baseline="0"/>
          </a:p>
        </p:txBody>
      </p:sp>
      <p:cxnSp>
        <p:nvCxnSpPr>
          <p:cNvPr id="3115" name="直接箭头连接符 90"/>
          <p:cNvCxnSpPr>
            <a:cxnSpLocks noChangeShapeType="1"/>
          </p:cNvCxnSpPr>
          <p:nvPr/>
        </p:nvCxnSpPr>
        <p:spPr bwMode="auto">
          <a:xfrm>
            <a:off x="6470650" y="4049713"/>
            <a:ext cx="511175" cy="365125"/>
          </a:xfrm>
          <a:prstGeom prst="straightConnector1">
            <a:avLst/>
          </a:prstGeom>
          <a:noFill/>
          <a:ln w="38100" algn="ctr">
            <a:solidFill>
              <a:srgbClr val="66FF3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6" name="直接箭头连接符 93"/>
          <p:cNvCxnSpPr>
            <a:cxnSpLocks noChangeShapeType="1"/>
          </p:cNvCxnSpPr>
          <p:nvPr/>
        </p:nvCxnSpPr>
        <p:spPr bwMode="auto">
          <a:xfrm flipV="1">
            <a:off x="6945313" y="3794125"/>
            <a:ext cx="839787" cy="614363"/>
          </a:xfrm>
          <a:prstGeom prst="straightConnector1">
            <a:avLst/>
          </a:prstGeom>
          <a:noFill/>
          <a:ln w="38100" algn="ctr">
            <a:solidFill>
              <a:srgbClr val="FFC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" name="弧形 97">
            <a:extLst>
              <a:ext uri="{FF2B5EF4-FFF2-40B4-BE49-F238E27FC236}"/>
            </a:extLst>
          </p:cNvPr>
          <p:cNvSpPr/>
          <p:nvPr/>
        </p:nvSpPr>
        <p:spPr bwMode="auto">
          <a:xfrm>
            <a:off x="6799263" y="3611563"/>
            <a:ext cx="1095375" cy="1095375"/>
          </a:xfrm>
          <a:prstGeom prst="arc">
            <a:avLst>
              <a:gd name="adj1" fmla="val 18170404"/>
              <a:gd name="adj2" fmla="val 2084559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CN" altLang="en-US" baseline="0"/>
          </a:p>
        </p:txBody>
      </p:sp>
      <p:cxnSp>
        <p:nvCxnSpPr>
          <p:cNvPr id="99" name="直接箭头连接符 98"/>
          <p:cNvCxnSpPr>
            <a:cxnSpLocks noChangeShapeType="1"/>
          </p:cNvCxnSpPr>
          <p:nvPr/>
        </p:nvCxnSpPr>
        <p:spPr bwMode="auto">
          <a:xfrm flipV="1">
            <a:off x="6324600" y="3478213"/>
            <a:ext cx="1254125" cy="930275"/>
          </a:xfrm>
          <a:prstGeom prst="straightConnector1">
            <a:avLst/>
          </a:prstGeom>
          <a:noFill/>
          <a:ln w="38100" algn="ctr">
            <a:solidFill>
              <a:srgbClr val="FFC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弧形 100">
            <a:extLst>
              <a:ext uri="{FF2B5EF4-FFF2-40B4-BE49-F238E27FC236}"/>
            </a:extLst>
          </p:cNvPr>
          <p:cNvSpPr/>
          <p:nvPr/>
        </p:nvSpPr>
        <p:spPr bwMode="auto">
          <a:xfrm>
            <a:off x="6543675" y="3246438"/>
            <a:ext cx="1095375" cy="1095375"/>
          </a:xfrm>
          <a:prstGeom prst="arc">
            <a:avLst>
              <a:gd name="adj1" fmla="val 18170404"/>
              <a:gd name="adj2" fmla="val 2084559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CN" altLang="en-US" baseline="0"/>
          </a:p>
        </p:txBody>
      </p:sp>
      <p:sp>
        <p:nvSpPr>
          <p:cNvPr id="113" name="弧形 112">
            <a:extLst>
              <a:ext uri="{FF2B5EF4-FFF2-40B4-BE49-F238E27FC236}"/>
            </a:extLst>
          </p:cNvPr>
          <p:cNvSpPr/>
          <p:nvPr/>
        </p:nvSpPr>
        <p:spPr bwMode="auto">
          <a:xfrm rot="6774774">
            <a:off x="7234237" y="4037013"/>
            <a:ext cx="709613" cy="731838"/>
          </a:xfrm>
          <a:prstGeom prst="arc">
            <a:avLst/>
          </a:prstGeom>
          <a:solidFill>
            <a:schemeClr val="accent1"/>
          </a:solidFill>
          <a:ln w="38100" cap="flat" cmpd="sng" algn="ctr">
            <a:solidFill>
              <a:srgbClr val="99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CN" altLang="en-US" baseline="0"/>
          </a:p>
        </p:txBody>
      </p:sp>
      <p:sp>
        <p:nvSpPr>
          <p:cNvPr id="114" name="弧形 113">
            <a:extLst>
              <a:ext uri="{FF2B5EF4-FFF2-40B4-BE49-F238E27FC236}"/>
            </a:extLst>
          </p:cNvPr>
          <p:cNvSpPr/>
          <p:nvPr/>
        </p:nvSpPr>
        <p:spPr bwMode="auto">
          <a:xfrm rot="6440314">
            <a:off x="6622257" y="4169569"/>
            <a:ext cx="792162" cy="812800"/>
          </a:xfrm>
          <a:prstGeom prst="arc">
            <a:avLst/>
          </a:prstGeom>
          <a:solidFill>
            <a:schemeClr val="accent1"/>
          </a:solidFill>
          <a:ln w="38100" cap="flat" cmpd="sng" algn="ctr">
            <a:solidFill>
              <a:srgbClr val="99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CN" altLang="en-US" baseline="0"/>
          </a:p>
        </p:txBody>
      </p:sp>
      <p:sp>
        <p:nvSpPr>
          <p:cNvPr id="115" name="弧形 114">
            <a:extLst>
              <a:ext uri="{FF2B5EF4-FFF2-40B4-BE49-F238E27FC236}"/>
            </a:extLst>
          </p:cNvPr>
          <p:cNvSpPr/>
          <p:nvPr/>
        </p:nvSpPr>
        <p:spPr bwMode="auto">
          <a:xfrm rot="6144657">
            <a:off x="6035676" y="4433887"/>
            <a:ext cx="792162" cy="811213"/>
          </a:xfrm>
          <a:prstGeom prst="arc">
            <a:avLst/>
          </a:prstGeom>
          <a:solidFill>
            <a:schemeClr val="accent1"/>
          </a:solidFill>
          <a:ln w="38100" cap="flat" cmpd="sng" algn="ctr">
            <a:solidFill>
              <a:srgbClr val="99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CN" altLang="en-US" baseline="0"/>
          </a:p>
        </p:txBody>
      </p:sp>
      <p:grpSp>
        <p:nvGrpSpPr>
          <p:cNvPr id="11" name="组合 121"/>
          <p:cNvGrpSpPr>
            <a:grpSpLocks/>
          </p:cNvGrpSpPr>
          <p:nvPr/>
        </p:nvGrpSpPr>
        <p:grpSpPr bwMode="auto">
          <a:xfrm>
            <a:off x="6281738" y="4437063"/>
            <a:ext cx="1508125" cy="730250"/>
            <a:chOff x="6251599" y="4414850"/>
            <a:chExt cx="1507959" cy="730263"/>
          </a:xfrm>
        </p:grpSpPr>
        <p:cxnSp>
          <p:nvCxnSpPr>
            <p:cNvPr id="3114" name="直接箭头连接符 116"/>
            <p:cNvCxnSpPr>
              <a:cxnSpLocks noChangeShapeType="1"/>
            </p:cNvCxnSpPr>
            <p:nvPr/>
          </p:nvCxnSpPr>
          <p:spPr bwMode="auto">
            <a:xfrm rot="17160000" flipH="1">
              <a:off x="7543558" y="4440437"/>
              <a:ext cx="216000" cy="216000"/>
            </a:xfrm>
            <a:prstGeom prst="straightConnector1">
              <a:avLst/>
            </a:prstGeom>
            <a:noFill/>
            <a:ln w="38100" algn="ctr">
              <a:solidFill>
                <a:srgbClr val="9900CC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直接箭头连接符 117"/>
            <p:cNvCxnSpPr>
              <a:cxnSpLocks noChangeShapeType="1"/>
            </p:cNvCxnSpPr>
            <p:nvPr/>
          </p:nvCxnSpPr>
          <p:spPr bwMode="auto">
            <a:xfrm rot="16200000" flipH="1">
              <a:off x="6817550" y="4542646"/>
              <a:ext cx="474669" cy="219078"/>
            </a:xfrm>
            <a:prstGeom prst="straightConnector1">
              <a:avLst/>
            </a:prstGeom>
            <a:noFill/>
            <a:ln w="38100" algn="ctr">
              <a:solidFill>
                <a:srgbClr val="9900CC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直接箭头连接符 119"/>
            <p:cNvCxnSpPr>
              <a:cxnSpLocks noChangeShapeType="1"/>
            </p:cNvCxnSpPr>
            <p:nvPr/>
          </p:nvCxnSpPr>
          <p:spPr bwMode="auto">
            <a:xfrm rot="16200000" flipH="1">
              <a:off x="6050777" y="4615673"/>
              <a:ext cx="730262" cy="328618"/>
            </a:xfrm>
            <a:prstGeom prst="straightConnector1">
              <a:avLst/>
            </a:prstGeom>
            <a:noFill/>
            <a:ln w="38100" algn="ctr">
              <a:solidFill>
                <a:srgbClr val="9900CC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24" name="直接连接符 123"/>
          <p:cNvCxnSpPr>
            <a:cxnSpLocks noChangeShapeType="1"/>
          </p:cNvCxnSpPr>
          <p:nvPr/>
        </p:nvCxnSpPr>
        <p:spPr bwMode="auto">
          <a:xfrm rot="10800000" flipV="1">
            <a:off x="5976938" y="4376738"/>
            <a:ext cx="2592387" cy="1131887"/>
          </a:xfrm>
          <a:prstGeom prst="line">
            <a:avLst/>
          </a:prstGeom>
          <a:noFill/>
          <a:ln w="38100" algn="ctr">
            <a:solidFill>
              <a:srgbClr val="9900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Text Box 9">
            <a:hlinkClick r:id="rId2" action="ppaction://hlinkfile"/>
          </p:cNvPr>
          <p:cNvSpPr txBox="1">
            <a:spLocks noChangeArrowheads="1"/>
          </p:cNvSpPr>
          <p:nvPr/>
        </p:nvSpPr>
        <p:spPr bwMode="auto">
          <a:xfrm>
            <a:off x="7077075" y="6027738"/>
            <a:ext cx="649288" cy="276225"/>
          </a:xfrm>
          <a:prstGeom prst="rect">
            <a:avLst/>
          </a:prstGeom>
          <a:noFill/>
          <a:ln w="19050">
            <a:solidFill>
              <a:srgbClr val="A5002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baseline="0"/>
              <a:t>折射</a:t>
            </a:r>
          </a:p>
        </p:txBody>
      </p:sp>
      <p:sp>
        <p:nvSpPr>
          <p:cNvPr id="66" name="Text Box 4">
            <a:hlinkClick r:id="rId3" action="ppaction://hlinkfile"/>
          </p:cNvPr>
          <p:cNvSpPr txBox="1">
            <a:spLocks noChangeArrowheads="1"/>
          </p:cNvSpPr>
          <p:nvPr/>
        </p:nvSpPr>
        <p:spPr bwMode="auto">
          <a:xfrm>
            <a:off x="6210300" y="6027738"/>
            <a:ext cx="574675" cy="276225"/>
          </a:xfrm>
          <a:prstGeom prst="rect">
            <a:avLst/>
          </a:prstGeom>
          <a:noFill/>
          <a:ln w="19050">
            <a:solidFill>
              <a:srgbClr val="A5002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baseline="0"/>
              <a:t>反射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7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7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1000"/>
                                        <p:tgtEl>
                                          <p:spTgt spid="8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87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1000"/>
                                        <p:tgtEl>
                                          <p:spTgt spid="87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7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2" grpId="0" autoUpdateAnimBg="0"/>
      <p:bldP spid="87054" grpId="0" animBg="1"/>
      <p:bldP spid="87055" grpId="0" animBg="1"/>
      <p:bldP spid="87056" grpId="0" animBg="1"/>
      <p:bldP spid="87062" grpId="0" animBg="1"/>
      <p:bldP spid="87063" grpId="0"/>
      <p:bldP spid="38" grpId="0" animBg="1"/>
      <p:bldP spid="39" grpId="0" animBg="1"/>
      <p:bldP spid="42" grpId="0" animBg="1"/>
      <p:bldP spid="43" grpId="0" animBg="1"/>
      <p:bldP spid="3118" grpId="0"/>
      <p:bldP spid="65" grpId="0" animBg="1" autoUpdateAnimBg="0"/>
      <p:bldP spid="66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182563" y="157163"/>
            <a:ext cx="8332787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. </a:t>
            </a:r>
            <a:r>
              <a:rPr lang="zh-CN" altLang="en-US" baseline="0">
                <a:latin typeface="Times New Roman" panose="02020603050405020304" pitchFamily="18" charset="0"/>
              </a:rPr>
              <a:t>距某反射壁 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L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=5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zh-CN" altLang="en-US" baseline="0">
                <a:latin typeface="Times New Roman" panose="02020603050405020304" pitchFamily="18" charset="0"/>
              </a:rPr>
              <a:t>处有一波源发出频率为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zh-CN" altLang="en-US" baseline="0">
                <a:latin typeface="Times New Roman" panose="02020603050405020304" pitchFamily="18" charset="0"/>
              </a:rPr>
              <a:t> 振           幅为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baseline="0">
                <a:latin typeface="Times New Roman" panose="02020603050405020304" pitchFamily="18" charset="0"/>
              </a:rPr>
              <a:t>的平面余弦波。波速为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u</a:t>
            </a:r>
            <a:r>
              <a:rPr lang="zh-CN" altLang="en-US" baseline="0">
                <a:latin typeface="Times New Roman" panose="02020603050405020304" pitchFamily="18" charset="0"/>
              </a:rPr>
              <a:t>，若选波源处为坐标原点,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初位相为零</a:t>
            </a:r>
            <a:r>
              <a:rPr lang="zh-CN" altLang="en-US" baseline="0">
                <a:latin typeface="Times New Roman" panose="02020603050405020304" pitchFamily="18" charset="0"/>
              </a:rPr>
              <a:t>，求：</a:t>
            </a:r>
            <a:r>
              <a:rPr lang="zh-CN" altLang="en-US" b="0" baseline="0">
                <a:latin typeface="Times New Roman" panose="02020603050405020304" pitchFamily="18" charset="0"/>
              </a:rPr>
              <a:t>     </a:t>
            </a:r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576263" y="1520825"/>
            <a:ext cx="36718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宋体" panose="02010600030101010101" pitchFamily="2" charset="-122"/>
              </a:rPr>
              <a:t>(</a:t>
            </a:r>
            <a:r>
              <a:rPr lang="zh-CN" altLang="en-US" baseline="0"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latin typeface="宋体" panose="02010600030101010101" pitchFamily="2" charset="-122"/>
              </a:rPr>
              <a:t>)</a:t>
            </a:r>
            <a:r>
              <a:rPr lang="zh-CN" altLang="en-US" baseline="0">
                <a:latin typeface="Times New Roman" panose="02020603050405020304" pitchFamily="18" charset="0"/>
              </a:rPr>
              <a:t>此平面波的表达式</a:t>
            </a:r>
          </a:p>
        </p:txBody>
      </p:sp>
      <p:graphicFrame>
        <p:nvGraphicFramePr>
          <p:cNvPr id="24580" name="Object 2"/>
          <p:cNvGraphicFramePr>
            <a:graphicFrameLocks noChangeAspect="1"/>
          </p:cNvGraphicFramePr>
          <p:nvPr/>
        </p:nvGraphicFramePr>
        <p:xfrm>
          <a:off x="6096000" y="3343275"/>
          <a:ext cx="312738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57" name="Equation" r:id="rId3" imgW="126835" imgH="139518" progId="Equation.DSMT4">
                  <p:embed/>
                </p:oleObj>
              </mc:Choice>
              <mc:Fallback>
                <p:oleObj name="Equation" r:id="rId3" imgW="126835" imgH="139518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3343275"/>
                        <a:ext cx="312738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1" name="Line 8"/>
          <p:cNvSpPr>
            <a:spLocks noChangeShapeType="1"/>
          </p:cNvSpPr>
          <p:nvPr/>
        </p:nvSpPr>
        <p:spPr bwMode="auto">
          <a:xfrm>
            <a:off x="4645025" y="2357438"/>
            <a:ext cx="0" cy="6096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Line 9"/>
          <p:cNvSpPr>
            <a:spLocks noChangeShapeType="1"/>
          </p:cNvSpPr>
          <p:nvPr/>
        </p:nvSpPr>
        <p:spPr bwMode="auto">
          <a:xfrm>
            <a:off x="4645025" y="2509838"/>
            <a:ext cx="3508375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583" name="Object 3"/>
          <p:cNvGraphicFramePr>
            <a:graphicFrameLocks noChangeAspect="1"/>
          </p:cNvGraphicFramePr>
          <p:nvPr/>
        </p:nvGraphicFramePr>
        <p:xfrm>
          <a:off x="5594350" y="2098675"/>
          <a:ext cx="1512888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58" name="Equation" r:id="rId5" imgW="457002" imgH="177723" progId="Equation.DSMT4">
                  <p:embed/>
                </p:oleObj>
              </mc:Choice>
              <mc:Fallback>
                <p:oleObj name="Equation" r:id="rId5" imgW="457002" imgH="177723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350" y="2098675"/>
                        <a:ext cx="1512888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4" name="Line 12"/>
          <p:cNvSpPr>
            <a:spLocks noChangeShapeType="1"/>
          </p:cNvSpPr>
          <p:nvPr/>
        </p:nvSpPr>
        <p:spPr bwMode="auto">
          <a:xfrm>
            <a:off x="6172200" y="1908175"/>
            <a:ext cx="7620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585" name="Object 4"/>
          <p:cNvGraphicFramePr>
            <a:graphicFrameLocks noChangeAspect="1"/>
          </p:cNvGraphicFramePr>
          <p:nvPr/>
        </p:nvGraphicFramePr>
        <p:xfrm>
          <a:off x="7086600" y="1755775"/>
          <a:ext cx="27305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59" name="Equation" r:id="rId7" imgW="126835" imgH="139518" progId="Equation.DSMT4">
                  <p:embed/>
                </p:oleObj>
              </mc:Choice>
              <mc:Fallback>
                <p:oleObj name="Equation" r:id="rId7" imgW="126835" imgH="139518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1755775"/>
                        <a:ext cx="27305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6" name="Line 15"/>
          <p:cNvSpPr>
            <a:spLocks noChangeShapeType="1"/>
          </p:cNvSpPr>
          <p:nvPr/>
        </p:nvSpPr>
        <p:spPr bwMode="auto">
          <a:xfrm>
            <a:off x="4689475" y="3279775"/>
            <a:ext cx="422592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587" name="Object 5"/>
          <p:cNvGraphicFramePr>
            <a:graphicFrameLocks noChangeAspect="1"/>
          </p:cNvGraphicFramePr>
          <p:nvPr/>
        </p:nvGraphicFramePr>
        <p:xfrm>
          <a:off x="4541838" y="3127375"/>
          <a:ext cx="29686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60" r:id="rId9" imgW="101821" imgH="101821" progId="Equation.3">
                  <p:embed/>
                </p:oleObj>
              </mc:Choice>
              <mc:Fallback>
                <p:oleObj r:id="rId9" imgW="101821" imgH="10182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838" y="3127375"/>
                        <a:ext cx="296862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8" name="Object 6"/>
          <p:cNvGraphicFramePr>
            <a:graphicFrameLocks noChangeAspect="1"/>
          </p:cNvGraphicFramePr>
          <p:nvPr/>
        </p:nvGraphicFramePr>
        <p:xfrm>
          <a:off x="4321175" y="3051175"/>
          <a:ext cx="3492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61" name="Equation" r:id="rId11" imgW="152202" imgH="177569" progId="Equation.DSMT4">
                  <p:embed/>
                </p:oleObj>
              </mc:Choice>
              <mc:Fallback>
                <p:oleObj name="Equation" r:id="rId11" imgW="152202" imgH="177569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1175" y="3051175"/>
                        <a:ext cx="34925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9" name="Object 7"/>
          <p:cNvGraphicFramePr>
            <a:graphicFrameLocks noChangeAspect="1"/>
          </p:cNvGraphicFramePr>
          <p:nvPr/>
        </p:nvGraphicFramePr>
        <p:xfrm>
          <a:off x="8461375" y="3354388"/>
          <a:ext cx="3968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62" name="Equation" r:id="rId13" imgW="177492" imgH="164814" progId="Equation.DSMT4">
                  <p:embed/>
                </p:oleObj>
              </mc:Choice>
              <mc:Fallback>
                <p:oleObj name="Equation" r:id="rId13" imgW="177492" imgH="164814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1375" y="3354388"/>
                        <a:ext cx="39687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0" name="Object 8"/>
          <p:cNvGraphicFramePr>
            <a:graphicFrameLocks noChangeAspect="1"/>
          </p:cNvGraphicFramePr>
          <p:nvPr/>
        </p:nvGraphicFramePr>
        <p:xfrm>
          <a:off x="1724025" y="3176588"/>
          <a:ext cx="2066925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63" name="Equation" r:id="rId15" imgW="1955800" imgH="431800" progId="Equation.DSMT4">
                  <p:embed/>
                </p:oleObj>
              </mc:Choice>
              <mc:Fallback>
                <p:oleObj name="Equation" r:id="rId15" imgW="1955800" imgH="431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4025" y="3176588"/>
                        <a:ext cx="2066925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1" name="Object 9"/>
          <p:cNvGraphicFramePr>
            <a:graphicFrameLocks noChangeAspect="1"/>
          </p:cNvGraphicFramePr>
          <p:nvPr/>
        </p:nvGraphicFramePr>
        <p:xfrm>
          <a:off x="1706563" y="3500438"/>
          <a:ext cx="308292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64" name="Equation" r:id="rId17" imgW="2755900" imgH="685800" progId="Equation.DSMT4">
                  <p:embed/>
                </p:oleObj>
              </mc:Choice>
              <mc:Fallback>
                <p:oleObj name="Equation" r:id="rId17" imgW="2755900" imgH="685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563" y="3500438"/>
                        <a:ext cx="3082925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52" name="Text Box 21"/>
          <p:cNvSpPr txBox="1">
            <a:spLocks noChangeArrowheads="1"/>
          </p:cNvSpPr>
          <p:nvPr/>
        </p:nvSpPr>
        <p:spPr bwMode="auto">
          <a:xfrm>
            <a:off x="1798638" y="4953000"/>
            <a:ext cx="236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需时：      </a:t>
            </a:r>
          </a:p>
        </p:txBody>
      </p:sp>
      <p:graphicFrame>
        <p:nvGraphicFramePr>
          <p:cNvPr id="39953" name="Object 10"/>
          <p:cNvGraphicFramePr>
            <a:graphicFrameLocks noChangeAspect="1"/>
          </p:cNvGraphicFramePr>
          <p:nvPr/>
        </p:nvGraphicFramePr>
        <p:xfrm>
          <a:off x="2952750" y="5072063"/>
          <a:ext cx="7270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65" name="Equation" r:id="rId19" imgW="660113" imgH="304668" progId="Equation.DSMT4">
                  <p:embed/>
                </p:oleObj>
              </mc:Choice>
              <mc:Fallback>
                <p:oleObj name="Equation" r:id="rId19" imgW="660113" imgH="304668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5072063"/>
                        <a:ext cx="7270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4" name="Object 11"/>
          <p:cNvGraphicFramePr>
            <a:graphicFrameLocks noChangeAspect="1"/>
          </p:cNvGraphicFramePr>
          <p:nvPr/>
        </p:nvGraphicFramePr>
        <p:xfrm>
          <a:off x="3743325" y="4819650"/>
          <a:ext cx="1350963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66" name="Equation" r:id="rId21" imgW="1219200" imgH="749300" progId="Equation.DSMT4">
                  <p:embed/>
                </p:oleObj>
              </mc:Choice>
              <mc:Fallback>
                <p:oleObj name="Equation" r:id="rId21" imgW="1219200" imgH="7493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3325" y="4819650"/>
                        <a:ext cx="1350963" cy="80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55" name="Rectangle 24"/>
          <p:cNvSpPr>
            <a:spLocks noChangeArrowheads="1"/>
          </p:cNvSpPr>
          <p:nvPr/>
        </p:nvSpPr>
        <p:spPr bwMode="auto">
          <a:xfrm>
            <a:off x="1008063" y="4221163"/>
            <a:ext cx="4191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 </a:t>
            </a:r>
            <a:r>
              <a:rPr lang="zh-CN" altLang="en-US" baseline="0">
                <a:latin typeface="宋体" panose="02010600030101010101" pitchFamily="2" charset="-122"/>
              </a:rPr>
              <a:t>(</a:t>
            </a:r>
            <a:r>
              <a:rPr lang="zh-CN" altLang="en-US" baseline="0"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latin typeface="宋体" panose="02010600030101010101" pitchFamily="2" charset="-122"/>
              </a:rPr>
              <a:t>)</a:t>
            </a:r>
            <a:r>
              <a:rPr lang="zh-CN" altLang="en-US" baseline="0">
                <a:latin typeface="Times New Roman" panose="02020603050405020304" pitchFamily="18" charset="0"/>
              </a:rPr>
              <a:t> 以</a:t>
            </a:r>
            <a:r>
              <a:rPr lang="zh-CN" altLang="en-US" sz="3200" i="1" baseline="0">
                <a:latin typeface="Times New Roman" panose="02020603050405020304" pitchFamily="18" charset="0"/>
              </a:rPr>
              <a:t>x</a:t>
            </a:r>
            <a:r>
              <a:rPr lang="zh-CN" altLang="en-US" baseline="0">
                <a:latin typeface="Times New Roman" panose="02020603050405020304" pitchFamily="18" charset="0"/>
              </a:rPr>
              <a:t>点为参考点，</a:t>
            </a:r>
          </a:p>
        </p:txBody>
      </p:sp>
      <p:sp>
        <p:nvSpPr>
          <p:cNvPr id="39956" name="Rectangle 25"/>
          <p:cNvSpPr>
            <a:spLocks noChangeArrowheads="1"/>
          </p:cNvSpPr>
          <p:nvPr/>
        </p:nvSpPr>
        <p:spPr bwMode="auto">
          <a:xfrm>
            <a:off x="576263" y="2024063"/>
            <a:ext cx="496728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宋体" panose="02010600030101010101" pitchFamily="2" charset="-122"/>
              </a:rPr>
              <a:t>(</a:t>
            </a:r>
            <a:r>
              <a:rPr lang="zh-CN" altLang="en-US" baseline="0"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latin typeface="宋体" panose="02010600030101010101" pitchFamily="2" charset="-122"/>
              </a:rPr>
              <a:t>)</a:t>
            </a:r>
            <a:r>
              <a:rPr lang="zh-CN" altLang="en-US" baseline="0">
                <a:latin typeface="Times New Roman" panose="02020603050405020304" pitchFamily="18" charset="0"/>
              </a:rPr>
              <a:t>反射波的表达式 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       （假定无半波损失）</a:t>
            </a:r>
          </a:p>
        </p:txBody>
      </p:sp>
      <p:graphicFrame>
        <p:nvGraphicFramePr>
          <p:cNvPr id="39957" name="Object 12"/>
          <p:cNvGraphicFramePr>
            <a:graphicFrameLocks noChangeAspect="1"/>
          </p:cNvGraphicFramePr>
          <p:nvPr/>
        </p:nvGraphicFramePr>
        <p:xfrm>
          <a:off x="1620838" y="5589588"/>
          <a:ext cx="521017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67" name="Equation" r:id="rId23" imgW="4470400" imgH="685800" progId="Equation.DSMT4">
                  <p:embed/>
                </p:oleObj>
              </mc:Choice>
              <mc:Fallback>
                <p:oleObj name="Equation" r:id="rId23" imgW="4470400" imgH="6858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838" y="5589588"/>
                        <a:ext cx="5210175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8" name="Rectangle 27" descr="棚架"/>
          <p:cNvSpPr>
            <a:spLocks noChangeArrowheads="1"/>
          </p:cNvSpPr>
          <p:nvPr/>
        </p:nvSpPr>
        <p:spPr bwMode="auto">
          <a:xfrm>
            <a:off x="8153400" y="2212975"/>
            <a:ext cx="228600" cy="1828800"/>
          </a:xfrm>
          <a:prstGeom prst="rect">
            <a:avLst/>
          </a:prstGeom>
          <a:blipFill dpi="0" rotWithShape="0">
            <a:blip r:embed="rId25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pSp>
        <p:nvGrpSpPr>
          <p:cNvPr id="24599" name="Group 23"/>
          <p:cNvGrpSpPr>
            <a:grpSpLocks noChangeAspect="1"/>
          </p:cNvGrpSpPr>
          <p:nvPr/>
        </p:nvGrpSpPr>
        <p:grpSpPr bwMode="auto">
          <a:xfrm>
            <a:off x="7772400" y="2898775"/>
            <a:ext cx="533400" cy="533400"/>
            <a:chOff x="0" y="0"/>
            <a:chExt cx="336" cy="336"/>
          </a:xfrm>
        </p:grpSpPr>
        <p:graphicFrame>
          <p:nvGraphicFramePr>
            <p:cNvPr id="24613" name="Object 17"/>
            <p:cNvGraphicFramePr>
              <a:graphicFrameLocks noChangeAspect="1"/>
            </p:cNvGraphicFramePr>
            <p:nvPr/>
          </p:nvGraphicFramePr>
          <p:xfrm>
            <a:off x="0" y="0"/>
            <a:ext cx="223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68" name="Equation" r:id="rId26" imgW="203024" imgH="164957" progId="Equation.DSMT4">
                    <p:embed/>
                  </p:oleObj>
                </mc:Choice>
                <mc:Fallback>
                  <p:oleObj name="Equation" r:id="rId26" imgW="203024" imgH="164957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223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614" name="Object 18"/>
            <p:cNvGraphicFramePr>
              <a:graphicFrameLocks noChangeAspect="1"/>
            </p:cNvGraphicFramePr>
            <p:nvPr/>
          </p:nvGraphicFramePr>
          <p:xfrm>
            <a:off x="144" y="144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69" r:id="rId28" imgW="101821" imgH="101821" progId="Equation.3">
                    <p:embed/>
                  </p:oleObj>
                </mc:Choice>
                <mc:Fallback>
                  <p:oleObj r:id="rId28" imgW="101821" imgH="101821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144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962" name="Object 13"/>
          <p:cNvGraphicFramePr>
            <a:graphicFrameLocks noChangeAspect="1"/>
          </p:cNvGraphicFramePr>
          <p:nvPr/>
        </p:nvGraphicFramePr>
        <p:xfrm>
          <a:off x="5183188" y="4408488"/>
          <a:ext cx="3968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70" name="Equation" r:id="rId29" imgW="126835" imgH="139518" progId="Equation.DSMT4">
                  <p:embed/>
                </p:oleObj>
              </mc:Choice>
              <mc:Fallback>
                <p:oleObj name="Equation" r:id="rId29" imgW="126835" imgH="139518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3188" y="4408488"/>
                        <a:ext cx="39687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63" name="Object 14"/>
          <p:cNvGraphicFramePr>
            <a:graphicFrameLocks noChangeAspect="1"/>
          </p:cNvGraphicFramePr>
          <p:nvPr/>
        </p:nvGraphicFramePr>
        <p:xfrm>
          <a:off x="5976938" y="4400550"/>
          <a:ext cx="48260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71" name="Equation" r:id="rId31" imgW="203024" imgH="164957" progId="Equation.DSMT4">
                  <p:embed/>
                </p:oleObj>
              </mc:Choice>
              <mc:Fallback>
                <p:oleObj name="Equation" r:id="rId31" imgW="203024" imgH="164957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6938" y="4400550"/>
                        <a:ext cx="482600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64" name="Object 15"/>
          <p:cNvGraphicFramePr>
            <a:graphicFrameLocks noChangeAspect="1"/>
          </p:cNvGraphicFramePr>
          <p:nvPr/>
        </p:nvGraphicFramePr>
        <p:xfrm>
          <a:off x="6767513" y="4402138"/>
          <a:ext cx="3968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72" name="Equation" r:id="rId33" imgW="126835" imgH="139518" progId="Equation.DSMT4">
                  <p:embed/>
                </p:oleObj>
              </mc:Choice>
              <mc:Fallback>
                <p:oleObj name="Equation" r:id="rId33" imgW="126835" imgH="139518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7513" y="4402138"/>
                        <a:ext cx="39687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5" name="Line 34"/>
          <p:cNvSpPr>
            <a:spLocks noChangeShapeType="1"/>
          </p:cNvSpPr>
          <p:nvPr/>
        </p:nvSpPr>
        <p:spPr bwMode="auto">
          <a:xfrm>
            <a:off x="5507038" y="4579938"/>
            <a:ext cx="427037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6" name="Line 35"/>
          <p:cNvSpPr>
            <a:spLocks noChangeShapeType="1"/>
          </p:cNvSpPr>
          <p:nvPr/>
        </p:nvSpPr>
        <p:spPr bwMode="auto">
          <a:xfrm>
            <a:off x="6335713" y="4589463"/>
            <a:ext cx="428625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7" name="Rectangle 36"/>
          <p:cNvSpPr>
            <a:spLocks noChangeArrowheads="1"/>
          </p:cNvSpPr>
          <p:nvPr/>
        </p:nvSpPr>
        <p:spPr bwMode="auto">
          <a:xfrm>
            <a:off x="4356100" y="4256088"/>
            <a:ext cx="17637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波由</a:t>
            </a:r>
          </a:p>
        </p:txBody>
      </p: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4283075" y="5553075"/>
            <a:ext cx="1547813" cy="811213"/>
            <a:chOff x="0" y="0"/>
            <a:chExt cx="1237" cy="498"/>
          </a:xfrm>
        </p:grpSpPr>
        <p:graphicFrame>
          <p:nvGraphicFramePr>
            <p:cNvPr id="24611" name="Object 16"/>
            <p:cNvGraphicFramePr>
              <a:graphicFrameLocks noChangeAspect="1"/>
            </p:cNvGraphicFramePr>
            <p:nvPr/>
          </p:nvGraphicFramePr>
          <p:xfrm>
            <a:off x="238" y="0"/>
            <a:ext cx="999" cy="4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73" name="Equation" r:id="rId35" imgW="1219200" imgH="749300" progId="Equation.DSMT4">
                    <p:embed/>
                  </p:oleObj>
                </mc:Choice>
                <mc:Fallback>
                  <p:oleObj name="Equation" r:id="rId35" imgW="1219200" imgH="7493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" y="0"/>
                          <a:ext cx="999" cy="4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12" name="Line 39"/>
            <p:cNvSpPr>
              <a:spLocks noChangeShapeType="1"/>
            </p:cNvSpPr>
            <p:nvPr/>
          </p:nvSpPr>
          <p:spPr bwMode="auto">
            <a:xfrm>
              <a:off x="0" y="289"/>
              <a:ext cx="14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39971" name="Text Box 40"/>
          <p:cNvSpPr txBox="1">
            <a:spLocks noChangeArrowheads="1"/>
          </p:cNvSpPr>
          <p:nvPr/>
        </p:nvSpPr>
        <p:spPr bwMode="auto">
          <a:xfrm>
            <a:off x="358775" y="3176588"/>
            <a:ext cx="16208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解：</a:t>
            </a:r>
            <a:r>
              <a:rPr lang="zh-CN" altLang="en-US" baseline="0">
                <a:latin typeface="宋体" panose="02010600030101010101" pitchFamily="2" charset="-122"/>
                <a:sym typeface="Wingdings" panose="05000000000000000000" pitchFamily="2" charset="2"/>
              </a:rPr>
              <a:t>(1)</a:t>
            </a:r>
            <a:r>
              <a:rPr lang="zh-CN" altLang="en-US" baseline="0">
                <a:latin typeface="Times New Roman" panose="02020603050405020304" pitchFamily="18" charset="0"/>
              </a:rPr>
              <a:t>      </a:t>
            </a:r>
          </a:p>
        </p:txBody>
      </p:sp>
      <p:sp>
        <p:nvSpPr>
          <p:cNvPr id="24608" name="Text Box 41"/>
          <p:cNvSpPr txBox="1">
            <a:spLocks noChangeArrowheads="1"/>
          </p:cNvSpPr>
          <p:nvPr/>
        </p:nvSpPr>
        <p:spPr bwMode="auto">
          <a:xfrm>
            <a:off x="8651875" y="639603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15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sp>
        <p:nvSpPr>
          <p:cNvPr id="24609" name="Oval 5"/>
          <p:cNvSpPr>
            <a:spLocks noChangeArrowheads="1"/>
          </p:cNvSpPr>
          <p:nvPr/>
        </p:nvSpPr>
        <p:spPr bwMode="auto">
          <a:xfrm>
            <a:off x="6151563" y="3203575"/>
            <a:ext cx="109537" cy="13017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624513" y="4910138"/>
            <a:ext cx="3365500" cy="5842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solidFill>
                  <a:schemeClr val="bg1"/>
                </a:solidFill>
                <a:latin typeface="Times New Roman" panose="02020603050405020304" pitchFamily="18" charset="0"/>
              </a:rPr>
              <a:t>也可以</a:t>
            </a:r>
            <a:r>
              <a:rPr lang="en-US" altLang="zh-CN" sz="3200" i="1" baseline="0">
                <a:solidFill>
                  <a:schemeClr val="bg1"/>
                </a:solidFill>
                <a:latin typeface="Times New Roman" panose="02020603050405020304" pitchFamily="18" charset="0"/>
              </a:rPr>
              <a:t>O</a:t>
            </a:r>
            <a:r>
              <a:rPr lang="zh-CN" altLang="en-US" baseline="0">
                <a:solidFill>
                  <a:schemeClr val="bg1"/>
                </a:solidFill>
                <a:latin typeface="Times New Roman" panose="02020603050405020304" pitchFamily="18" charset="0"/>
              </a:rPr>
              <a:t>点为参考点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39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9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9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9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9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9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9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9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0" dur="500"/>
                                        <p:tgtEl>
                                          <p:spTgt spid="39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utoUpdateAnimBg="0"/>
      <p:bldP spid="39939" grpId="0" autoUpdateAnimBg="0"/>
      <p:bldP spid="39952" grpId="0" autoUpdateAnimBg="0"/>
      <p:bldP spid="39955" grpId="0" autoUpdateAnimBg="0"/>
      <p:bldP spid="39956" grpId="0" autoUpdateAnimBg="0"/>
      <p:bldP spid="39965" grpId="0" animBg="1"/>
      <p:bldP spid="39966" grpId="0" animBg="1"/>
      <p:bldP spid="39967" grpId="0" autoUpdateAnimBg="0"/>
      <p:bldP spid="39971" grpId="0" autoUpdateAnimBg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1884363" y="2035175"/>
          <a:ext cx="3943350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98" name="Equation" r:id="rId3" imgW="3822700" imgH="685800" progId="Equation.DSMT4">
                  <p:embed/>
                </p:oleObj>
              </mc:Choice>
              <mc:Fallback>
                <p:oleObj name="Equation" r:id="rId3" imgW="3822700" imgH="685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4363" y="2035175"/>
                        <a:ext cx="3943350" cy="77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" name="Object 3"/>
          <p:cNvGraphicFramePr>
            <a:graphicFrameLocks noChangeAspect="1"/>
          </p:cNvGraphicFramePr>
          <p:nvPr/>
        </p:nvGraphicFramePr>
        <p:xfrm>
          <a:off x="1901825" y="2838450"/>
          <a:ext cx="3421063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99" name="Equation" r:id="rId5" imgW="3251200" imgH="685800" progId="Equation.DSMT4">
                  <p:embed/>
                </p:oleObj>
              </mc:Choice>
              <mc:Fallback>
                <p:oleObj name="Equation" r:id="rId5" imgW="3251200" imgH="685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1825" y="2838450"/>
                        <a:ext cx="3421063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Object 4"/>
          <p:cNvGraphicFramePr>
            <a:graphicFrameLocks noChangeAspect="1"/>
          </p:cNvGraphicFramePr>
          <p:nvPr/>
        </p:nvGraphicFramePr>
        <p:xfrm>
          <a:off x="1868488" y="3660775"/>
          <a:ext cx="380365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0" name="Equation" r:id="rId7" imgW="3086100" imgH="685800" progId="Equation.DSMT4">
                  <p:embed/>
                </p:oleObj>
              </mc:Choice>
              <mc:Fallback>
                <p:oleObj name="Equation" r:id="rId7" imgW="3086100" imgH="685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8488" y="3660775"/>
                        <a:ext cx="3803650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6" name="Object 6"/>
          <p:cNvGraphicFramePr>
            <a:graphicFrameLocks noChangeAspect="1"/>
          </p:cNvGraphicFramePr>
          <p:nvPr/>
        </p:nvGraphicFramePr>
        <p:xfrm>
          <a:off x="1287463" y="1108075"/>
          <a:ext cx="5211762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1" name="Equation" r:id="rId9" imgW="4470400" imgH="749300" progId="Equation.DSMT4">
                  <p:embed/>
                </p:oleObj>
              </mc:Choice>
              <mc:Fallback>
                <p:oleObj name="Equation" r:id="rId9" imgW="4470400" imgH="749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7463" y="1108075"/>
                        <a:ext cx="5211762" cy="88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6" name="Text Box 9"/>
          <p:cNvSpPr txBox="1">
            <a:spLocks noChangeArrowheads="1"/>
          </p:cNvSpPr>
          <p:nvPr/>
        </p:nvSpPr>
        <p:spPr bwMode="auto">
          <a:xfrm>
            <a:off x="8640763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16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25607" name="Object 9"/>
          <p:cNvGraphicFramePr>
            <a:graphicFrameLocks noChangeAspect="1"/>
          </p:cNvGraphicFramePr>
          <p:nvPr/>
        </p:nvGraphicFramePr>
        <p:xfrm>
          <a:off x="1387475" y="301625"/>
          <a:ext cx="2770188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2" name="Equation" r:id="rId11" imgW="2476500" imgH="685800" progId="Equation.DSMT4">
                  <p:embed/>
                </p:oleObj>
              </mc:Choice>
              <mc:Fallback>
                <p:oleObj name="Equation" r:id="rId11" imgW="2476500" imgH="685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475" y="301625"/>
                        <a:ext cx="2770188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4" name="右箭头 2"/>
          <p:cNvSpPr>
            <a:spLocks noChangeArrowheads="1"/>
          </p:cNvSpPr>
          <p:nvPr/>
        </p:nvSpPr>
        <p:spPr bwMode="auto">
          <a:xfrm>
            <a:off x="885825" y="4451350"/>
            <a:ext cx="593725" cy="431800"/>
          </a:xfrm>
          <a:prstGeom prst="rightArrow">
            <a:avLst>
              <a:gd name="adj1" fmla="val 50000"/>
              <a:gd name="adj2" fmla="val 50156"/>
            </a:avLst>
          </a:prstGeom>
          <a:solidFill>
            <a:srgbClr val="0000CC"/>
          </a:solidFill>
          <a:ln w="9525" algn="ctr">
            <a:solidFill>
              <a:srgbClr val="3333FF"/>
            </a:solidFill>
            <a:round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14" name="Object 4"/>
          <p:cNvGraphicFramePr>
            <a:graphicFrameLocks noChangeAspect="1"/>
          </p:cNvGraphicFramePr>
          <p:nvPr/>
        </p:nvGraphicFramePr>
        <p:xfrm>
          <a:off x="1884363" y="4279900"/>
          <a:ext cx="343852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3" name="Equation" r:id="rId13" imgW="2743200" imgH="685800" progId="Equation.DSMT4">
                  <p:embed/>
                </p:oleObj>
              </mc:Choice>
              <mc:Fallback>
                <p:oleObj name="Equation" r:id="rId13" imgW="2743200" imgH="685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4363" y="4279900"/>
                        <a:ext cx="3438525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4"/>
          <p:cNvSpPr>
            <a:spLocks noChangeArrowheads="1"/>
          </p:cNvSpPr>
          <p:nvPr/>
        </p:nvSpPr>
        <p:spPr bwMode="auto">
          <a:xfrm>
            <a:off x="900113" y="5229225"/>
            <a:ext cx="711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 在</a:t>
            </a:r>
            <a:r>
              <a:rPr lang="en-US" altLang="zh-CN" baseline="0">
                <a:latin typeface="Times New Roman" panose="02020603050405020304" pitchFamily="18" charset="0"/>
              </a:rPr>
              <a:t>OX</a:t>
            </a:r>
            <a:r>
              <a:rPr lang="zh-CN" altLang="en-US" baseline="0">
                <a:latin typeface="Times New Roman" panose="02020603050405020304" pitchFamily="18" charset="0"/>
              </a:rPr>
              <a:t>之间，入射波和反射波干涉产生驻波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113" y="2747963"/>
            <a:ext cx="3290887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050925" y="5821363"/>
            <a:ext cx="16271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驻波方程</a:t>
            </a: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2678113" y="5673725"/>
          <a:ext cx="550862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4" name="MathType 6.0 Equation" r:id="rId16" imgW="4686300" imgH="685800" progId="Equation.DSMT4">
                  <p:embed/>
                </p:oleObj>
              </mc:Choice>
              <mc:Fallback>
                <p:oleObj name="MathType 6.0 Equation" r:id="rId16" imgW="4686300" imgH="685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8113" y="5673725"/>
                        <a:ext cx="5508625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箭头连接符 4"/>
          <p:cNvCxnSpPr>
            <a:cxnSpLocks noChangeShapeType="1"/>
          </p:cNvCxnSpPr>
          <p:nvPr/>
        </p:nvCxnSpPr>
        <p:spPr bwMode="auto">
          <a:xfrm flipH="1">
            <a:off x="7488238" y="2814638"/>
            <a:ext cx="523875" cy="0"/>
          </a:xfrm>
          <a:prstGeom prst="straightConnector1">
            <a:avLst/>
          </a:prstGeom>
          <a:noFill/>
          <a:ln w="22225" algn="ctr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7694613" y="2395538"/>
            <a:ext cx="317500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4" grpId="0" animBg="1"/>
      <p:bldP spid="10" grpId="0" autoUpdateAnimBg="0"/>
      <p:bldP spid="3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684213" y="2384425"/>
            <a:ext cx="2416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解法一：</a:t>
            </a:r>
            <a:endParaRPr lang="zh-CN" altLang="en-US" sz="2400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41987" name="Object 2"/>
          <p:cNvGraphicFramePr>
            <a:graphicFrameLocks noChangeAspect="1"/>
          </p:cNvGraphicFramePr>
          <p:nvPr/>
        </p:nvGraphicFramePr>
        <p:xfrm>
          <a:off x="1400175" y="2767013"/>
          <a:ext cx="270510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57" name="MathType 6.0 Equation" r:id="rId3" imgW="2603500" imgH="685800" progId="Equation.DSMT4">
                  <p:embed/>
                </p:oleObj>
              </mc:Choice>
              <mc:Fallback>
                <p:oleObj name="MathType 6.0 Equation" r:id="rId3" imgW="2603500" imgH="685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75" y="2767013"/>
                        <a:ext cx="2705100" cy="76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8" name="Object 3"/>
          <p:cNvGraphicFramePr>
            <a:graphicFrameLocks noChangeAspect="1"/>
          </p:cNvGraphicFramePr>
          <p:nvPr/>
        </p:nvGraphicFramePr>
        <p:xfrm>
          <a:off x="1973263" y="3436938"/>
          <a:ext cx="232727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58" name="MathType 6.0 Equation" r:id="rId5" imgW="2311400" imgH="685800" progId="Equation.DSMT4">
                  <p:embed/>
                </p:oleObj>
              </mc:Choice>
              <mc:Fallback>
                <p:oleObj name="MathType 6.0 Equation" r:id="rId5" imgW="2311400" imgH="685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3263" y="3436938"/>
                        <a:ext cx="2327275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665163" y="4113213"/>
            <a:ext cx="26828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解法二：</a:t>
            </a:r>
          </a:p>
        </p:txBody>
      </p:sp>
      <p:graphicFrame>
        <p:nvGraphicFramePr>
          <p:cNvPr id="41990" name="Object 4"/>
          <p:cNvGraphicFramePr>
            <a:graphicFrameLocks noChangeAspect="1"/>
          </p:cNvGraphicFramePr>
          <p:nvPr/>
        </p:nvGraphicFramePr>
        <p:xfrm>
          <a:off x="828675" y="4664075"/>
          <a:ext cx="1173163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59" name="Equation" r:id="rId7" imgW="355292" imgH="203024" progId="Equation.DSMT4">
                  <p:embed/>
                </p:oleObj>
              </mc:Choice>
              <mc:Fallback>
                <p:oleObj name="Equation" r:id="rId7" imgW="355292" imgH="203024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675" y="4664075"/>
                        <a:ext cx="1173163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Object 5"/>
          <p:cNvGraphicFramePr>
            <a:graphicFrameLocks noChangeAspect="1"/>
          </p:cNvGraphicFramePr>
          <p:nvPr/>
        </p:nvGraphicFramePr>
        <p:xfrm>
          <a:off x="1847850" y="4518025"/>
          <a:ext cx="1425575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60" name="Equation" r:id="rId9" imgW="1193800" imgH="685800" progId="Equation.DSMT4">
                  <p:embed/>
                </p:oleObj>
              </mc:Choice>
              <mc:Fallback>
                <p:oleObj name="Equation" r:id="rId9" imgW="1193800" imgH="685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0" y="4518025"/>
                        <a:ext cx="1425575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2" name="Object 6"/>
          <p:cNvGraphicFramePr>
            <a:graphicFrameLocks noChangeAspect="1"/>
          </p:cNvGraphicFramePr>
          <p:nvPr/>
        </p:nvGraphicFramePr>
        <p:xfrm>
          <a:off x="3314700" y="4508500"/>
          <a:ext cx="147002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61" name="Equation" r:id="rId11" imgW="1371600" imgH="685800" progId="Equation.DSMT4">
                  <p:embed/>
                </p:oleObj>
              </mc:Choice>
              <mc:Fallback>
                <p:oleObj name="Equation" r:id="rId11" imgW="1371600" imgH="685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0" y="4508500"/>
                        <a:ext cx="1470025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3" name="Object 7"/>
          <p:cNvGraphicFramePr>
            <a:graphicFrameLocks noChangeAspect="1"/>
          </p:cNvGraphicFramePr>
          <p:nvPr/>
        </p:nvGraphicFramePr>
        <p:xfrm>
          <a:off x="6013450" y="4776788"/>
          <a:ext cx="1214438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62" name="Equation" r:id="rId13" imgW="266469" imgH="139579" progId="Equation.DSMT4">
                  <p:embed/>
                </p:oleObj>
              </mc:Choice>
              <mc:Fallback>
                <p:oleObj name="Equation" r:id="rId13" imgW="266469" imgH="139579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3450" y="4776788"/>
                        <a:ext cx="1214438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4" name="Object 8"/>
          <p:cNvGraphicFramePr>
            <a:graphicFrameLocks noChangeAspect="1"/>
          </p:cNvGraphicFramePr>
          <p:nvPr/>
        </p:nvGraphicFramePr>
        <p:xfrm>
          <a:off x="6975475" y="4689475"/>
          <a:ext cx="1341438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63" name="Equation" r:id="rId15" imgW="1244060" imgH="317362" progId="Equation.DSMT4">
                  <p:embed/>
                </p:oleObj>
              </mc:Choice>
              <mc:Fallback>
                <p:oleObj name="Equation" r:id="rId15" imgW="1244060" imgH="317362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5475" y="4689475"/>
                        <a:ext cx="1341438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5" name="Rectangle 11"/>
          <p:cNvSpPr>
            <a:spLocks noChangeArrowheads="1"/>
          </p:cNvSpPr>
          <p:nvPr/>
        </p:nvSpPr>
        <p:spPr bwMode="auto">
          <a:xfrm>
            <a:off x="684213" y="5300663"/>
            <a:ext cx="3095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解法三：</a:t>
            </a:r>
          </a:p>
        </p:txBody>
      </p:sp>
      <p:graphicFrame>
        <p:nvGraphicFramePr>
          <p:cNvPr id="41996" name="Object 9"/>
          <p:cNvGraphicFramePr>
            <a:graphicFrameLocks noChangeAspect="1"/>
          </p:cNvGraphicFramePr>
          <p:nvPr/>
        </p:nvGraphicFramePr>
        <p:xfrm>
          <a:off x="1177925" y="5724525"/>
          <a:ext cx="2865438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64" name="Equation" r:id="rId17" imgW="2705100" imgH="673100" progId="Equation.DSMT4">
                  <p:embed/>
                </p:oleObj>
              </mc:Choice>
              <mc:Fallback>
                <p:oleObj name="Equation" r:id="rId17" imgW="2705100" imgH="6731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7925" y="5724525"/>
                        <a:ext cx="2865438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7" name="Object 10"/>
          <p:cNvGraphicFramePr>
            <a:graphicFrameLocks noChangeAspect="1"/>
          </p:cNvGraphicFramePr>
          <p:nvPr/>
        </p:nvGraphicFramePr>
        <p:xfrm>
          <a:off x="4198938" y="5726113"/>
          <a:ext cx="2667000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65" name="Equation" r:id="rId19" imgW="2781300" imgH="673100" progId="Equation.DSMT4">
                  <p:embed/>
                </p:oleObj>
              </mc:Choice>
              <mc:Fallback>
                <p:oleObj name="Equation" r:id="rId19" imgW="2781300" imgH="6731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8938" y="5726113"/>
                        <a:ext cx="2667000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8" name="Object 11"/>
          <p:cNvGraphicFramePr>
            <a:graphicFrameLocks noChangeAspect="1"/>
          </p:cNvGraphicFramePr>
          <p:nvPr/>
        </p:nvGraphicFramePr>
        <p:xfrm>
          <a:off x="7051675" y="5868988"/>
          <a:ext cx="1338263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66" name="Equation" r:id="rId21" imgW="1244060" imgH="317362" progId="Equation.DSMT4">
                  <p:embed/>
                </p:oleObj>
              </mc:Choice>
              <mc:Fallback>
                <p:oleObj name="Equation" r:id="rId21" imgW="1244060" imgH="317362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1675" y="5868988"/>
                        <a:ext cx="1338263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9" name="Object 12"/>
          <p:cNvGraphicFramePr>
            <a:graphicFrameLocks noChangeAspect="1"/>
          </p:cNvGraphicFramePr>
          <p:nvPr/>
        </p:nvGraphicFramePr>
        <p:xfrm>
          <a:off x="4392613" y="3608388"/>
          <a:ext cx="47942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67" name="Equation" r:id="rId23" imgW="469696" imgH="317362" progId="Equation.DSMT4">
                  <p:embed/>
                </p:oleObj>
              </mc:Choice>
              <mc:Fallback>
                <p:oleObj name="Equation" r:id="rId23" imgW="469696" imgH="317362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2613" y="3608388"/>
                        <a:ext cx="479425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503238" y="1700213"/>
            <a:ext cx="5486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宋体" panose="02010600030101010101" pitchFamily="2" charset="-122"/>
              </a:rPr>
              <a:t>(</a:t>
            </a:r>
            <a:r>
              <a:rPr lang="zh-CN" altLang="en-US" baseline="0">
                <a:latin typeface="Times New Roman" panose="02020603050405020304" pitchFamily="18" charset="0"/>
              </a:rPr>
              <a:t>3</a:t>
            </a:r>
            <a:r>
              <a:rPr lang="zh-CN" altLang="en-US" baseline="0">
                <a:latin typeface="宋体" panose="02010600030101010101" pitchFamily="2" charset="-122"/>
              </a:rPr>
              <a:t>)</a:t>
            </a:r>
            <a:r>
              <a:rPr lang="zh-CN" altLang="en-US" baseline="0">
                <a:latin typeface="Times New Roman" panose="02020603050405020304" pitchFamily="18" charset="0"/>
              </a:rPr>
              <a:t>距</a:t>
            </a:r>
            <a:r>
              <a:rPr lang="zh-CN" altLang="en-US" i="1" baseline="0">
                <a:latin typeface="Times New Roman" panose="02020603050405020304" pitchFamily="18" charset="0"/>
              </a:rPr>
              <a:t> o</a:t>
            </a:r>
            <a:r>
              <a:rPr lang="zh-CN" altLang="en-US" baseline="0">
                <a:latin typeface="Times New Roman" panose="02020603050405020304" pitchFamily="18" charset="0"/>
              </a:rPr>
              <a:t>为 </a:t>
            </a:r>
            <a:r>
              <a:rPr lang="zh-CN" altLang="en-US" i="1" baseline="0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zh-CN" altLang="en-US" baseline="0">
                <a:latin typeface="Times New Roman" panose="02020603050405020304" pitchFamily="18" charset="0"/>
                <a:sym typeface="Symbol" panose="05050102010706020507" pitchFamily="18" charset="2"/>
              </a:rPr>
              <a:t>/4</a:t>
            </a:r>
            <a:r>
              <a:rPr lang="zh-CN" altLang="en-US" baseline="0">
                <a:latin typeface="Times New Roman" panose="02020603050405020304" pitchFamily="18" charset="0"/>
              </a:rPr>
              <a:t> 处 </a:t>
            </a:r>
            <a:r>
              <a:rPr lang="zh-CN" altLang="en-US" i="1" baseline="0">
                <a:latin typeface="Times New Roman" panose="02020603050405020304" pitchFamily="18" charset="0"/>
              </a:rPr>
              <a:t>P </a:t>
            </a:r>
            <a:r>
              <a:rPr lang="zh-CN" altLang="en-US" baseline="0">
                <a:latin typeface="Times New Roman" panose="02020603050405020304" pitchFamily="18" charset="0"/>
              </a:rPr>
              <a:t>点的振幅</a:t>
            </a:r>
          </a:p>
        </p:txBody>
      </p:sp>
      <p:sp>
        <p:nvSpPr>
          <p:cNvPr id="26641" name="Line 18"/>
          <p:cNvSpPr>
            <a:spLocks noChangeShapeType="1"/>
          </p:cNvSpPr>
          <p:nvPr/>
        </p:nvSpPr>
        <p:spPr bwMode="auto">
          <a:xfrm>
            <a:off x="5160963" y="2725738"/>
            <a:ext cx="335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642" name="Object 13"/>
          <p:cNvGraphicFramePr>
            <a:graphicFrameLocks noChangeAspect="1"/>
          </p:cNvGraphicFramePr>
          <p:nvPr/>
        </p:nvGraphicFramePr>
        <p:xfrm>
          <a:off x="4932363" y="2457450"/>
          <a:ext cx="252412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68" name="Equation" r:id="rId25" imgW="152202" imgH="177569" progId="Equation.DSMT4">
                  <p:embed/>
                </p:oleObj>
              </mc:Choice>
              <mc:Fallback>
                <p:oleObj name="Equation" r:id="rId25" imgW="152202" imgH="177569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2457450"/>
                        <a:ext cx="252412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3" name="Object 14"/>
          <p:cNvGraphicFramePr>
            <a:graphicFrameLocks noChangeAspect="1"/>
          </p:cNvGraphicFramePr>
          <p:nvPr/>
        </p:nvGraphicFramePr>
        <p:xfrm>
          <a:off x="5846763" y="2420938"/>
          <a:ext cx="273050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69" name="Equation" r:id="rId27" imgW="152268" imgH="164957" progId="Equation.DSMT4">
                  <p:embed/>
                </p:oleObj>
              </mc:Choice>
              <mc:Fallback>
                <p:oleObj name="Equation" r:id="rId27" imgW="152268" imgH="164957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6763" y="2420938"/>
                        <a:ext cx="273050" cy="29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4" name="Oval 21"/>
          <p:cNvSpPr>
            <a:spLocks noChangeArrowheads="1"/>
          </p:cNvSpPr>
          <p:nvPr/>
        </p:nvSpPr>
        <p:spPr bwMode="auto">
          <a:xfrm>
            <a:off x="5770563" y="2649538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26645" name="Oval 22"/>
          <p:cNvSpPr>
            <a:spLocks noChangeArrowheads="1"/>
          </p:cNvSpPr>
          <p:nvPr/>
        </p:nvSpPr>
        <p:spPr bwMode="auto">
          <a:xfrm>
            <a:off x="5180013" y="267335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26646" name="Line 23"/>
          <p:cNvSpPr>
            <a:spLocks noChangeShapeType="1"/>
          </p:cNvSpPr>
          <p:nvPr/>
        </p:nvSpPr>
        <p:spPr bwMode="auto">
          <a:xfrm>
            <a:off x="5160963" y="2725738"/>
            <a:ext cx="0" cy="533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7" name="Line 24"/>
          <p:cNvSpPr>
            <a:spLocks noChangeShapeType="1"/>
          </p:cNvSpPr>
          <p:nvPr/>
        </p:nvSpPr>
        <p:spPr bwMode="auto">
          <a:xfrm>
            <a:off x="5846763" y="2725738"/>
            <a:ext cx="0" cy="228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8" name="Line 25"/>
          <p:cNvSpPr>
            <a:spLocks noChangeShapeType="1"/>
          </p:cNvSpPr>
          <p:nvPr/>
        </p:nvSpPr>
        <p:spPr bwMode="auto">
          <a:xfrm>
            <a:off x="8056563" y="27257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9" name="Line 26"/>
          <p:cNvSpPr>
            <a:spLocks noChangeShapeType="1"/>
          </p:cNvSpPr>
          <p:nvPr/>
        </p:nvSpPr>
        <p:spPr bwMode="auto">
          <a:xfrm>
            <a:off x="5160963" y="3259138"/>
            <a:ext cx="2895600" cy="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0" name="Line 27"/>
          <p:cNvSpPr>
            <a:spLocks noChangeShapeType="1"/>
          </p:cNvSpPr>
          <p:nvPr/>
        </p:nvSpPr>
        <p:spPr bwMode="auto">
          <a:xfrm>
            <a:off x="5160963" y="2954338"/>
            <a:ext cx="685800" cy="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651" name="Object 15"/>
          <p:cNvGraphicFramePr>
            <a:graphicFrameLocks noChangeAspect="1"/>
          </p:cNvGraphicFramePr>
          <p:nvPr/>
        </p:nvGraphicFramePr>
        <p:xfrm>
          <a:off x="5403850" y="2671763"/>
          <a:ext cx="271463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70" name="Equation" r:id="rId29" imgW="291973" imgH="672808" progId="Equation.DSMT4">
                  <p:embed/>
                </p:oleObj>
              </mc:Choice>
              <mc:Fallback>
                <p:oleObj name="Equation" r:id="rId29" imgW="291973" imgH="672808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3850" y="2671763"/>
                        <a:ext cx="271463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52" name="Object 16"/>
          <p:cNvGraphicFramePr>
            <a:graphicFrameLocks noChangeAspect="1"/>
          </p:cNvGraphicFramePr>
          <p:nvPr/>
        </p:nvGraphicFramePr>
        <p:xfrm>
          <a:off x="6264275" y="2960688"/>
          <a:ext cx="1020763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71" name="Equation" r:id="rId31" imgW="457002" imgH="177723" progId="Equation.DSMT4">
                  <p:embed/>
                </p:oleObj>
              </mc:Choice>
              <mc:Fallback>
                <p:oleObj name="Equation" r:id="rId31" imgW="457002" imgH="177723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275" y="2960688"/>
                        <a:ext cx="1020763" cy="25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53" name="Object 17"/>
          <p:cNvGraphicFramePr>
            <a:graphicFrameLocks noChangeAspect="1"/>
          </p:cNvGraphicFramePr>
          <p:nvPr/>
        </p:nvGraphicFramePr>
        <p:xfrm>
          <a:off x="7910513" y="2389188"/>
          <a:ext cx="188912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72" r:id="rId33" imgW="190666" imgH="330487" progId="Equation.DSMT4">
                  <p:embed/>
                </p:oleObj>
              </mc:Choice>
              <mc:Fallback>
                <p:oleObj r:id="rId33" imgW="190666" imgH="330487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0513" y="2389188"/>
                        <a:ext cx="188912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14" name="Object 18"/>
          <p:cNvGraphicFramePr>
            <a:graphicFrameLocks noChangeAspect="1"/>
          </p:cNvGraphicFramePr>
          <p:nvPr/>
        </p:nvGraphicFramePr>
        <p:xfrm>
          <a:off x="4902200" y="4184650"/>
          <a:ext cx="1195388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73" name="Equation" r:id="rId35" imgW="1028254" imgH="1002865" progId="Equation.DSMT4">
                  <p:embed/>
                </p:oleObj>
              </mc:Choice>
              <mc:Fallback>
                <p:oleObj name="Equation" r:id="rId35" imgW="1028254" imgH="1002865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2200" y="4184650"/>
                        <a:ext cx="1195388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15" name="Line 32"/>
          <p:cNvSpPr>
            <a:spLocks noChangeShapeType="1"/>
          </p:cNvSpPr>
          <p:nvPr/>
        </p:nvSpPr>
        <p:spPr bwMode="auto">
          <a:xfrm>
            <a:off x="3959225" y="3429000"/>
            <a:ext cx="2286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016" name="Line 33"/>
          <p:cNvSpPr>
            <a:spLocks noChangeShapeType="1"/>
          </p:cNvSpPr>
          <p:nvPr/>
        </p:nvSpPr>
        <p:spPr bwMode="auto">
          <a:xfrm>
            <a:off x="3455988" y="3824288"/>
            <a:ext cx="2286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657" name="Rectangle 35" descr="棚架"/>
          <p:cNvSpPr>
            <a:spLocks noChangeArrowheads="1"/>
          </p:cNvSpPr>
          <p:nvPr/>
        </p:nvSpPr>
        <p:spPr bwMode="auto">
          <a:xfrm>
            <a:off x="8056563" y="1708150"/>
            <a:ext cx="228600" cy="1828800"/>
          </a:xfrm>
          <a:prstGeom prst="rect">
            <a:avLst/>
          </a:prstGeom>
          <a:blipFill dpi="0" rotWithShape="0">
            <a:blip r:embed="rId37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42019" name="Text Box 39"/>
          <p:cNvSpPr txBox="1">
            <a:spLocks noChangeArrowheads="1"/>
          </p:cNvSpPr>
          <p:nvPr/>
        </p:nvSpPr>
        <p:spPr bwMode="auto">
          <a:xfrm>
            <a:off x="1619250" y="3006725"/>
            <a:ext cx="414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aseline="0"/>
              <a:t>驻</a:t>
            </a:r>
          </a:p>
        </p:txBody>
      </p:sp>
      <p:sp>
        <p:nvSpPr>
          <p:cNvPr id="26659" name="Text Box 40"/>
          <p:cNvSpPr txBox="1">
            <a:spLocks noChangeArrowheads="1"/>
          </p:cNvSpPr>
          <p:nvPr/>
        </p:nvSpPr>
        <p:spPr bwMode="auto">
          <a:xfrm>
            <a:off x="8640763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17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26660" name="Object 19"/>
          <p:cNvGraphicFramePr>
            <a:graphicFrameLocks noChangeAspect="1"/>
          </p:cNvGraphicFramePr>
          <p:nvPr/>
        </p:nvGraphicFramePr>
        <p:xfrm>
          <a:off x="7667625" y="2327275"/>
          <a:ext cx="433388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74" name="Equation" r:id="rId38" imgW="203024" imgH="164957" progId="Equation.DSMT4">
                  <p:embed/>
                </p:oleObj>
              </mc:Choice>
              <mc:Fallback>
                <p:oleObj name="Equation" r:id="rId38" imgW="203024" imgH="164957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25" y="2327275"/>
                        <a:ext cx="433388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61" name="Object 20"/>
          <p:cNvGraphicFramePr>
            <a:graphicFrameLocks noChangeAspect="1"/>
          </p:cNvGraphicFramePr>
          <p:nvPr/>
        </p:nvGraphicFramePr>
        <p:xfrm>
          <a:off x="7896225" y="2555875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75" r:id="rId40" imgW="101821" imgH="101821" progId="Equation.3">
                  <p:embed/>
                </p:oleObj>
              </mc:Choice>
              <mc:Fallback>
                <p:oleObj r:id="rId40" imgW="101821" imgH="101821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6225" y="2555875"/>
                        <a:ext cx="3048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182563" y="157163"/>
            <a:ext cx="8332787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. </a:t>
            </a:r>
            <a:r>
              <a:rPr lang="zh-CN" altLang="en-US" baseline="0">
                <a:latin typeface="Times New Roman" panose="02020603050405020304" pitchFamily="18" charset="0"/>
              </a:rPr>
              <a:t>距某反射壁 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L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=5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zh-CN" altLang="en-US" baseline="0">
                <a:latin typeface="Times New Roman" panose="02020603050405020304" pitchFamily="18" charset="0"/>
              </a:rPr>
              <a:t>处有一波源发出频率为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zh-CN" altLang="en-US" baseline="0">
                <a:latin typeface="Times New Roman" panose="02020603050405020304" pitchFamily="18" charset="0"/>
              </a:rPr>
              <a:t> </a:t>
            </a:r>
            <a:r>
              <a:rPr lang="en-US" altLang="zh-CN" baseline="0">
                <a:latin typeface="Times New Roman" panose="02020603050405020304" pitchFamily="18" charset="0"/>
              </a:rPr>
              <a:t>,</a:t>
            </a:r>
            <a:r>
              <a:rPr lang="zh-CN" altLang="en-US" baseline="0">
                <a:latin typeface="Times New Roman" panose="02020603050405020304" pitchFamily="18" charset="0"/>
              </a:rPr>
              <a:t>振           幅为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baseline="0">
                <a:latin typeface="Times New Roman" panose="02020603050405020304" pitchFamily="18" charset="0"/>
              </a:rPr>
              <a:t>的平面余弦波。波速为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u</a:t>
            </a:r>
            <a:r>
              <a:rPr lang="zh-CN" altLang="en-US" baseline="0">
                <a:latin typeface="Times New Roman" panose="02020603050405020304" pitchFamily="18" charset="0"/>
              </a:rPr>
              <a:t>，若选波源处为坐标原点,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初位相为零</a:t>
            </a:r>
            <a:r>
              <a:rPr lang="zh-CN" altLang="en-US" baseline="0">
                <a:latin typeface="Times New Roman" panose="02020603050405020304" pitchFamily="18" charset="0"/>
              </a:rPr>
              <a:t>，求：</a:t>
            </a:r>
            <a:r>
              <a:rPr lang="zh-CN" altLang="en-US" b="0" baseline="0">
                <a:latin typeface="Times New Roman" panose="02020603050405020304" pitchFamily="18" charset="0"/>
              </a:rPr>
              <a:t>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75"/>
                                        <p:tgtEl>
                                          <p:spTgt spid="4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75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42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2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2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75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2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75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1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1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" grpId="0" autoUpdateAnimBg="0"/>
      <p:bldP spid="41989" grpId="0" autoUpdateAnimBg="0"/>
      <p:bldP spid="41995" grpId="0" autoUpdateAnimBg="0"/>
      <p:bldP spid="42000" grpId="0" autoUpdateAnimBg="0"/>
      <p:bldP spid="42015" grpId="0" animBg="1"/>
      <p:bldP spid="42016" grpId="0" animBg="1"/>
      <p:bldP spid="42019" grpId="0" autoUpdateAnimBg="0"/>
      <p:bldP spid="39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Text Box 3"/>
          <p:cNvSpPr txBox="1">
            <a:spLocks noChangeArrowheads="1"/>
          </p:cNvSpPr>
          <p:nvPr/>
        </p:nvSpPr>
        <p:spPr bwMode="auto">
          <a:xfrm>
            <a:off x="3348038" y="116632"/>
            <a:ext cx="2592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>
                <a:latin typeface="宋体" panose="02010600030101010101" pitchFamily="2" charset="-122"/>
              </a:rPr>
              <a:t>上节内容回顾</a:t>
            </a:r>
            <a:endParaRPr lang="zh-CN" altLang="en-US" baseline="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50825" y="476672"/>
            <a:ext cx="25923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aseline="0" dirty="0">
                <a:solidFill>
                  <a:srgbClr val="0000CC"/>
                </a:solidFill>
                <a:latin typeface="宋体" panose="02010600030101010101" pitchFamily="2" charset="-122"/>
              </a:rPr>
              <a:t> 波的干涉</a:t>
            </a:r>
            <a:endParaRPr lang="en-US" altLang="zh-CN" baseline="0" dirty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5616116" y="1448780"/>
            <a:ext cx="3261035" cy="2152267"/>
            <a:chOff x="0" y="-49"/>
            <a:chExt cx="5135" cy="3388"/>
          </a:xfrm>
        </p:grpSpPr>
        <p:sp>
          <p:nvSpPr>
            <p:cNvPr id="15381" name="Line 10"/>
            <p:cNvSpPr>
              <a:spLocks noChangeShapeType="1"/>
            </p:cNvSpPr>
            <p:nvPr/>
          </p:nvSpPr>
          <p:spPr bwMode="auto">
            <a:xfrm flipV="1">
              <a:off x="440" y="360"/>
              <a:ext cx="4200" cy="120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382" name="Oval 11"/>
            <p:cNvSpPr>
              <a:spLocks noChangeArrowheads="1"/>
            </p:cNvSpPr>
            <p:nvPr/>
          </p:nvSpPr>
          <p:spPr bwMode="auto">
            <a:xfrm>
              <a:off x="200" y="981"/>
              <a:ext cx="240" cy="115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15383" name="Oval 12"/>
            <p:cNvSpPr>
              <a:spLocks noChangeArrowheads="1"/>
            </p:cNvSpPr>
            <p:nvPr/>
          </p:nvSpPr>
          <p:spPr bwMode="auto">
            <a:xfrm>
              <a:off x="200" y="2181"/>
              <a:ext cx="240" cy="115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15384" name="Line 13"/>
            <p:cNvSpPr>
              <a:spLocks noChangeShapeType="1"/>
            </p:cNvSpPr>
            <p:nvPr/>
          </p:nvSpPr>
          <p:spPr bwMode="auto">
            <a:xfrm flipV="1">
              <a:off x="440" y="372"/>
              <a:ext cx="4200" cy="240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385" name="Rectangle 14"/>
            <p:cNvSpPr>
              <a:spLocks noChangeArrowheads="1"/>
            </p:cNvSpPr>
            <p:nvPr/>
          </p:nvSpPr>
          <p:spPr bwMode="auto">
            <a:xfrm>
              <a:off x="0" y="738"/>
              <a:ext cx="792" cy="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i="1" baseline="0">
                  <a:latin typeface="Times New Roman" panose="02020603050405020304" pitchFamily="18" charset="0"/>
                </a:rPr>
                <a:t>S</a:t>
              </a:r>
              <a:r>
                <a:rPr lang="zh-CN" altLang="en-US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5386" name="Rectangle 15"/>
            <p:cNvSpPr>
              <a:spLocks noChangeArrowheads="1"/>
            </p:cNvSpPr>
            <p:nvPr/>
          </p:nvSpPr>
          <p:spPr bwMode="auto">
            <a:xfrm>
              <a:off x="0" y="1928"/>
              <a:ext cx="792" cy="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i="1" baseline="0" dirty="0">
                  <a:latin typeface="Times New Roman" panose="02020603050405020304" pitchFamily="18" charset="0"/>
                </a:rPr>
                <a:t>S</a:t>
              </a:r>
              <a:r>
                <a:rPr lang="zh-CN" altLang="en-US" dirty="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5387" name="Text Box 16"/>
            <p:cNvSpPr txBox="1">
              <a:spLocks noChangeArrowheads="1"/>
            </p:cNvSpPr>
            <p:nvPr/>
          </p:nvSpPr>
          <p:spPr bwMode="auto">
            <a:xfrm>
              <a:off x="1232" y="402"/>
              <a:ext cx="697" cy="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i="1" baseline="0" dirty="0">
                  <a:latin typeface="Times New Roman" panose="02020603050405020304" pitchFamily="18" charset="0"/>
                </a:rPr>
                <a:t>r</a:t>
              </a:r>
              <a:r>
                <a:rPr lang="zh-CN" altLang="en-US" dirty="0">
                  <a:latin typeface="Times New Roman" panose="02020603050405020304" pitchFamily="18" charset="0"/>
                </a:rPr>
                <a:t>1</a:t>
              </a:r>
              <a:endParaRPr lang="zh-CN" altLang="en-US" b="0" baseline="0" dirty="0">
                <a:latin typeface="Times New Roman" panose="02020603050405020304" pitchFamily="18" charset="0"/>
              </a:endParaRPr>
            </a:p>
          </p:txBody>
        </p:sp>
        <p:sp>
          <p:nvSpPr>
            <p:cNvPr id="15388" name="Text Box 17"/>
            <p:cNvSpPr txBox="1">
              <a:spLocks noChangeArrowheads="1"/>
            </p:cNvSpPr>
            <p:nvPr/>
          </p:nvSpPr>
          <p:spPr bwMode="auto">
            <a:xfrm>
              <a:off x="3320" y="840"/>
              <a:ext cx="960" cy="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i="1" baseline="0" dirty="0" smtClean="0">
                  <a:latin typeface="Times New Roman" panose="02020603050405020304" pitchFamily="18" charset="0"/>
                </a:rPr>
                <a:t>r</a:t>
              </a:r>
              <a:r>
                <a:rPr lang="zh-CN" altLang="en-US" dirty="0" smtClean="0">
                  <a:latin typeface="Times New Roman" panose="02020603050405020304" pitchFamily="18" charset="0"/>
                </a:rPr>
                <a:t>2</a:t>
              </a:r>
              <a:endParaRPr lang="zh-CN" altLang="en-US" b="0" baseline="0" dirty="0">
                <a:latin typeface="Times New Roman" panose="02020603050405020304" pitchFamily="18" charset="0"/>
              </a:endParaRPr>
            </a:p>
          </p:txBody>
        </p:sp>
        <p:sp>
          <p:nvSpPr>
            <p:cNvPr id="15389" name="Text Box 18"/>
            <p:cNvSpPr txBox="1">
              <a:spLocks noChangeArrowheads="1"/>
            </p:cNvSpPr>
            <p:nvPr/>
          </p:nvSpPr>
          <p:spPr bwMode="auto">
            <a:xfrm>
              <a:off x="4503" y="-49"/>
              <a:ext cx="632" cy="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i="1" baseline="0" dirty="0">
                  <a:latin typeface="Times New Roman" panose="02020603050405020304" pitchFamily="18" charset="0"/>
                </a:rPr>
                <a:t>P</a:t>
              </a:r>
              <a:endParaRPr lang="zh-CN" altLang="en-US" b="0" i="1" baseline="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163018" y="2205186"/>
            <a:ext cx="1895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>
                <a:latin typeface="Times New Roman" panose="02020603050405020304" pitchFamily="18" charset="0"/>
              </a:rPr>
              <a:t>相干波源：</a:t>
            </a:r>
          </a:p>
        </p:txBody>
      </p:sp>
      <p:sp>
        <p:nvSpPr>
          <p:cNvPr id="90116" name="Text Box 4"/>
          <p:cNvSpPr txBox="1">
            <a:spLocks noChangeArrowheads="1"/>
          </p:cNvSpPr>
          <p:nvPr/>
        </p:nvSpPr>
        <p:spPr bwMode="auto">
          <a:xfrm>
            <a:off x="2110881" y="1844824"/>
            <a:ext cx="3286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波源振动方向相同</a:t>
            </a:r>
            <a:endParaRPr lang="zh-CN" altLang="en-US" b="0" baseline="0" dirty="0">
              <a:solidFill>
                <a:srgbClr val="0000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2110881" y="2276624"/>
            <a:ext cx="178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频率相同</a:t>
            </a:r>
            <a:endParaRPr lang="zh-CN" altLang="en-US" b="0" baseline="0">
              <a:solidFill>
                <a:srgbClr val="0000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0118" name="Text Box 6"/>
          <p:cNvSpPr txBox="1">
            <a:spLocks noChangeArrowheads="1"/>
          </p:cNvSpPr>
          <p:nvPr/>
        </p:nvSpPr>
        <p:spPr bwMode="auto">
          <a:xfrm>
            <a:off x="2074368" y="2708424"/>
            <a:ext cx="28479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有恒定的相位差</a:t>
            </a:r>
            <a:endParaRPr lang="zh-CN" altLang="en-US" b="0" baseline="0" dirty="0">
              <a:solidFill>
                <a:srgbClr val="0000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9715" name="AutoShape 19"/>
          <p:cNvSpPr>
            <a:spLocks/>
          </p:cNvSpPr>
          <p:nvPr/>
        </p:nvSpPr>
        <p:spPr bwMode="auto">
          <a:xfrm>
            <a:off x="1833068" y="2060724"/>
            <a:ext cx="225425" cy="1016000"/>
          </a:xfrm>
          <a:prstGeom prst="leftBrace">
            <a:avLst>
              <a:gd name="adj1" fmla="val 48597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graphicFrame>
        <p:nvGraphicFramePr>
          <p:cNvPr id="911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027144"/>
              </p:ext>
            </p:extLst>
          </p:nvPr>
        </p:nvGraphicFramePr>
        <p:xfrm>
          <a:off x="3076575" y="5566270"/>
          <a:ext cx="14382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4" name="Equation" r:id="rId4" imgW="1459866" imgH="380835" progId="Equation.DSMT4">
                  <p:embed/>
                </p:oleObj>
              </mc:Choice>
              <mc:Fallback>
                <p:oleObj name="Equation" r:id="rId4" imgW="1459866" imgH="38083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575" y="5566270"/>
                        <a:ext cx="143827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840384"/>
              </p:ext>
            </p:extLst>
          </p:nvPr>
        </p:nvGraphicFramePr>
        <p:xfrm>
          <a:off x="3014663" y="6055952"/>
          <a:ext cx="21907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" name="Equation" r:id="rId6" imgW="2425700" imgH="393700" progId="Equation.DSMT4">
                  <p:embed/>
                </p:oleObj>
              </mc:Choice>
              <mc:Fallback>
                <p:oleObj name="Equation" r:id="rId6" imgW="24257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4663" y="6055952"/>
                        <a:ext cx="2190750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177896"/>
              </p:ext>
            </p:extLst>
          </p:nvPr>
        </p:nvGraphicFramePr>
        <p:xfrm>
          <a:off x="5595938" y="5468416"/>
          <a:ext cx="223202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" name="Equation" r:id="rId8" imgW="2057400" imgH="431800" progId="Equation.DSMT4">
                  <p:embed/>
                </p:oleObj>
              </mc:Choice>
              <mc:Fallback>
                <p:oleObj name="Equation" r:id="rId8" imgW="2057400" imgH="431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5938" y="5468416"/>
                        <a:ext cx="223202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24002"/>
              </p:ext>
            </p:extLst>
          </p:nvPr>
        </p:nvGraphicFramePr>
        <p:xfrm>
          <a:off x="5522913" y="5979244"/>
          <a:ext cx="2268537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7" name="Equation" r:id="rId10" imgW="2260600" imgH="495300" progId="Equation.DSMT4">
                  <p:embed/>
                </p:oleObj>
              </mc:Choice>
              <mc:Fallback>
                <p:oleObj name="Equation" r:id="rId10" imgW="2260600" imgH="4953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2913" y="5979244"/>
                        <a:ext cx="2268537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8" name="Rectangle 22"/>
          <p:cNvSpPr>
            <a:spLocks noChangeArrowheads="1"/>
          </p:cNvSpPr>
          <p:nvPr/>
        </p:nvSpPr>
        <p:spPr bwMode="auto">
          <a:xfrm>
            <a:off x="250825" y="5736517"/>
            <a:ext cx="2424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>
                <a:latin typeface="Times New Roman" panose="02020603050405020304" pitchFamily="18" charset="0"/>
              </a:rPr>
              <a:t>位相差条件：</a:t>
            </a:r>
          </a:p>
        </p:txBody>
      </p:sp>
      <p:sp>
        <p:nvSpPr>
          <p:cNvPr id="91156" name="AutoShape 30"/>
          <p:cNvSpPr>
            <a:spLocks/>
          </p:cNvSpPr>
          <p:nvPr/>
        </p:nvSpPr>
        <p:spPr bwMode="auto">
          <a:xfrm>
            <a:off x="2674938" y="5662252"/>
            <a:ext cx="215900" cy="698500"/>
          </a:xfrm>
          <a:prstGeom prst="leftBrace">
            <a:avLst>
              <a:gd name="adj1" fmla="val 16596"/>
              <a:gd name="adj2" fmla="val 50000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3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64309"/>
              </p:ext>
            </p:extLst>
          </p:nvPr>
        </p:nvGraphicFramePr>
        <p:xfrm>
          <a:off x="5716588" y="4790157"/>
          <a:ext cx="3008312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8" name="Equation" r:id="rId12" imgW="3568700" imgH="762000" progId="Equation.DSMT4">
                  <p:embed/>
                </p:oleObj>
              </mc:Choice>
              <mc:Fallback>
                <p:oleObj name="Equation" r:id="rId12" imgW="3568700" imgH="7620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6588" y="4790157"/>
                        <a:ext cx="3008312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13"/>
          <p:cNvSpPr txBox="1">
            <a:spLocks noChangeArrowheads="1"/>
          </p:cNvSpPr>
          <p:nvPr/>
        </p:nvSpPr>
        <p:spPr bwMode="auto">
          <a:xfrm>
            <a:off x="107950" y="4185939"/>
            <a:ext cx="61562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baseline="0" dirty="0">
                <a:latin typeface="Times New Roman" panose="02020603050405020304" pitchFamily="18" charset="0"/>
              </a:rPr>
              <a:t>合振动为  </a:t>
            </a:r>
            <a:r>
              <a:rPr lang="zh-CN" altLang="en-US" sz="3600" i="1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3600" i="1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=y</a:t>
            </a:r>
            <a:r>
              <a:rPr lang="en-US" altLang="zh-CN" sz="3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3600" i="1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+y</a:t>
            </a:r>
            <a:r>
              <a:rPr lang="en-US" altLang="zh-CN" sz="3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3600" i="1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=A</a:t>
            </a:r>
            <a:r>
              <a:rPr lang="zh-CN" altLang="en-US" sz="36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cos(</a:t>
            </a:r>
            <a:r>
              <a:rPr lang="zh-CN" altLang="en-US" sz="3600" i="1" baseline="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t+</a:t>
            </a:r>
            <a:r>
              <a:rPr lang="zh-CN" altLang="en-US" sz="3600" baseline="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)</a:t>
            </a:r>
            <a:endParaRPr lang="zh-CN" altLang="en-US" b="0" baseline="0" dirty="0">
              <a:latin typeface="Times New Roman" panose="02020603050405020304" pitchFamily="18" charset="0"/>
            </a:endParaRPr>
          </a:p>
        </p:txBody>
      </p:sp>
      <p:graphicFrame>
        <p:nvGraphicFramePr>
          <p:cNvPr id="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179707"/>
              </p:ext>
            </p:extLst>
          </p:nvPr>
        </p:nvGraphicFramePr>
        <p:xfrm>
          <a:off x="1387475" y="4925095"/>
          <a:ext cx="42116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9" name="Equation" r:id="rId14" imgW="4140200" imgH="533400" progId="Equation.DSMT4">
                  <p:embed/>
                </p:oleObj>
              </mc:Choice>
              <mc:Fallback>
                <p:oleObj name="Equation" r:id="rId14" imgW="4140200" imgH="533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475" y="4925095"/>
                        <a:ext cx="421163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 Box 29"/>
          <p:cNvSpPr txBox="1">
            <a:spLocks noChangeArrowheads="1"/>
          </p:cNvSpPr>
          <p:nvPr/>
        </p:nvSpPr>
        <p:spPr bwMode="auto">
          <a:xfrm>
            <a:off x="42863" y="4877470"/>
            <a:ext cx="23034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 合振幅</a:t>
            </a:r>
            <a:endParaRPr lang="zh-CN" altLang="en-US" sz="3200" b="0" baseline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8" name="Text Box 3"/>
          <p:cNvSpPr txBox="1">
            <a:spLocks noChangeArrowheads="1"/>
          </p:cNvSpPr>
          <p:nvPr/>
        </p:nvSpPr>
        <p:spPr bwMode="auto">
          <a:xfrm>
            <a:off x="211418" y="980728"/>
            <a:ext cx="8258175" cy="95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baseline="0" dirty="0">
                <a:ea typeface="黑体" panose="02010609060101010101" pitchFamily="49" charset="-122"/>
              </a:rPr>
              <a:t>波的叠加原理：</a:t>
            </a:r>
            <a:r>
              <a:rPr lang="en-US" altLang="zh-CN" baseline="0" dirty="0"/>
              <a:t> </a:t>
            </a:r>
            <a:r>
              <a:rPr lang="zh-CN" altLang="en-US" baseline="0" dirty="0"/>
              <a:t>在几列波相遇的区域中，质点的振动是各列波</a:t>
            </a:r>
            <a:r>
              <a:rPr lang="zh-CN" altLang="en-US" baseline="0" dirty="0">
                <a:solidFill>
                  <a:srgbClr val="FF0000"/>
                </a:solidFill>
              </a:rPr>
              <a:t>单独传播</a:t>
            </a:r>
            <a:r>
              <a:rPr lang="zh-CN" altLang="en-US" baseline="0" dirty="0"/>
              <a:t>时在该点引起的</a:t>
            </a:r>
            <a:r>
              <a:rPr lang="zh-CN" altLang="en-US" baseline="0" dirty="0">
                <a:solidFill>
                  <a:srgbClr val="FF0000"/>
                </a:solidFill>
              </a:rPr>
              <a:t>振动的合成</a:t>
            </a:r>
            <a:r>
              <a:rPr lang="zh-CN" altLang="en-US" baseline="0" dirty="0"/>
              <a:t>。</a:t>
            </a:r>
            <a:endParaRPr lang="zh-CN" altLang="en-US" baseline="0" dirty="0">
              <a:ea typeface="黑体" panose="02010609060101010101" pitchFamily="49" charset="-122"/>
            </a:endParaRPr>
          </a:p>
        </p:txBody>
      </p:sp>
      <p:sp>
        <p:nvSpPr>
          <p:cNvPr id="30" name="Text Box 17"/>
          <p:cNvSpPr txBox="1">
            <a:spLocks noChangeArrowheads="1"/>
          </p:cNvSpPr>
          <p:nvPr/>
        </p:nvSpPr>
        <p:spPr bwMode="auto">
          <a:xfrm>
            <a:off x="3672486" y="6350855"/>
            <a:ext cx="3022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i="1" baseline="0" dirty="0">
                <a:latin typeface="Times New Roman" panose="02020603050405020304" pitchFamily="18" charset="0"/>
              </a:rPr>
              <a:t>k</a:t>
            </a:r>
            <a:r>
              <a:rPr lang="zh-CN" altLang="en-US" baseline="0" dirty="0">
                <a:latin typeface="Times New Roman" panose="02020603050405020304" pitchFamily="18" charset="0"/>
              </a:rPr>
              <a:t>= 0, </a:t>
            </a:r>
            <a:r>
              <a:rPr lang="zh-CN" altLang="en-US" baseline="0" dirty="0">
                <a:latin typeface="Times New Roman" panose="02020603050405020304" pitchFamily="18" charset="0"/>
                <a:sym typeface="Symbol" panose="05050102010706020507" pitchFamily="18" charset="2"/>
              </a:rPr>
              <a:t>1, 2…...</a:t>
            </a:r>
            <a:endParaRPr lang="zh-CN" altLang="en-US" b="0" baseline="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31" name="Group 13"/>
          <p:cNvGrpSpPr>
            <a:grpSpLocks/>
          </p:cNvGrpSpPr>
          <p:nvPr/>
        </p:nvGrpSpPr>
        <p:grpSpPr bwMode="auto">
          <a:xfrm>
            <a:off x="287524" y="3400947"/>
            <a:ext cx="7170737" cy="855663"/>
            <a:chOff x="-283" y="74"/>
            <a:chExt cx="4517" cy="539"/>
          </a:xfrm>
        </p:grpSpPr>
        <p:graphicFrame>
          <p:nvGraphicFramePr>
            <p:cNvPr id="34" name="Object 14"/>
            <p:cNvGraphicFramePr>
              <a:graphicFrameLocks noChangeAspect="1"/>
            </p:cNvGraphicFramePr>
            <p:nvPr/>
          </p:nvGraphicFramePr>
          <p:xfrm>
            <a:off x="-283" y="146"/>
            <a:ext cx="2039" cy="4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70" name="Equation" r:id="rId16" imgW="3632200" imgH="762000" progId="Equation.DSMT4">
                    <p:embed/>
                  </p:oleObj>
                </mc:Choice>
                <mc:Fallback>
                  <p:oleObj name="Equation" r:id="rId16" imgW="3632200" imgH="762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83" y="146"/>
                          <a:ext cx="2039" cy="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15"/>
            <p:cNvGraphicFramePr>
              <a:graphicFrameLocks noChangeAspect="1"/>
            </p:cNvGraphicFramePr>
            <p:nvPr/>
          </p:nvGraphicFramePr>
          <p:xfrm>
            <a:off x="1934" y="74"/>
            <a:ext cx="2300" cy="5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71" name="Equation" r:id="rId18" imgW="3708400" imgH="762000" progId="Equation.DSMT4">
                    <p:embed/>
                  </p:oleObj>
                </mc:Choice>
                <mc:Fallback>
                  <p:oleObj name="Equation" r:id="rId18" imgW="3708400" imgH="762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4" y="74"/>
                          <a:ext cx="2300" cy="5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7" name="Rectangle 19"/>
          <p:cNvSpPr>
            <a:spLocks noChangeArrowheads="1"/>
          </p:cNvSpPr>
          <p:nvPr/>
        </p:nvSpPr>
        <p:spPr bwMode="auto">
          <a:xfrm>
            <a:off x="159976" y="3129801"/>
            <a:ext cx="47672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 dirty="0">
                <a:latin typeface="Times New Roman" panose="02020603050405020304" pitchFamily="18" charset="0"/>
              </a:rPr>
              <a:t>两列波在</a:t>
            </a:r>
            <a:r>
              <a:rPr lang="zh-CN" altLang="en-US" i="1" baseline="0" dirty="0">
                <a:latin typeface="Times New Roman" panose="02020603050405020304" pitchFamily="18" charset="0"/>
              </a:rPr>
              <a:t>P</a:t>
            </a:r>
            <a:r>
              <a:rPr lang="zh-CN" altLang="en-US" baseline="0" dirty="0">
                <a:latin typeface="Times New Roman" panose="02020603050405020304" pitchFamily="18" charset="0"/>
              </a:rPr>
              <a:t>点的振动方程：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75"/>
                                        <p:tgtEl>
                                          <p:spTgt spid="90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75"/>
                                        <p:tgtEl>
                                          <p:spTgt spid="9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75"/>
                                        <p:tgtEl>
                                          <p:spTgt spid="90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75"/>
                                        <p:tgtEl>
                                          <p:spTgt spid="9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75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75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75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225"/>
                            </p:stCondLst>
                            <p:childTnLst>
                              <p:par>
                                <p:cTn id="6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75"/>
                                        <p:tgtEl>
                                          <p:spTgt spid="9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4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9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4" grpId="0" autoUpdateAnimBg="0"/>
      <p:bldP spid="90116" grpId="0" autoUpdateAnimBg="0"/>
      <p:bldP spid="90117" grpId="0" autoUpdateAnimBg="0"/>
      <p:bldP spid="90118" grpId="0" autoUpdateAnimBg="0"/>
      <p:bldP spid="29715" grpId="0" animBg="1"/>
      <p:bldP spid="91148" grpId="0" autoUpdateAnimBg="0"/>
      <p:bldP spid="91156" grpId="0" animBg="1" autoUpdateAnimBg="0"/>
      <p:bldP spid="33" grpId="0" autoUpdateAnimBg="0"/>
      <p:bldP spid="39" grpId="0" autoUpdateAnimBg="0"/>
      <p:bldP spid="38" grpId="0"/>
      <p:bldP spid="30" grpId="0" autoUpdateAnimBg="0"/>
      <p:bldP spid="37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5363" y="3040063"/>
            <a:ext cx="1655762" cy="8032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aseline="0"/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3348038" y="288925"/>
            <a:ext cx="2592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宋体" panose="02010600030101010101" pitchFamily="2" charset="-122"/>
              </a:rPr>
              <a:t>上节内容回顾</a:t>
            </a: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50825" y="1079500"/>
            <a:ext cx="25923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aseline="0">
                <a:solidFill>
                  <a:srgbClr val="0000CC"/>
                </a:solidFill>
                <a:latin typeface="宋体" panose="02010600030101010101" pitchFamily="2" charset="-122"/>
              </a:rPr>
              <a:t> 驻波</a:t>
            </a:r>
            <a:endParaRPr lang="en-US" altLang="zh-CN" baseline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2239963" y="3065463"/>
          <a:ext cx="3887787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79" name="MathType 6.0 Equation" r:id="rId4" imgW="4089400" imgH="685800" progId="Equation.DSMT4">
                  <p:embed/>
                </p:oleObj>
              </mc:Choice>
              <mc:Fallback>
                <p:oleObj name="MathType 6.0 Equation" r:id="rId4" imgW="4089400" imgH="685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9963" y="3065463"/>
                        <a:ext cx="3887787" cy="74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6"/>
          <p:cNvGraphicFramePr>
            <a:graphicFrameLocks noChangeAspect="1"/>
          </p:cNvGraphicFramePr>
          <p:nvPr/>
        </p:nvGraphicFramePr>
        <p:xfrm>
          <a:off x="293688" y="1747838"/>
          <a:ext cx="6161087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0" r:id="rId6" imgW="6897063" imgH="1257476" progId="PBrush">
                  <p:embed/>
                </p:oleObj>
              </mc:Choice>
              <mc:Fallback>
                <p:oleObj r:id="rId6" imgW="6897063" imgH="1257476" progId="PBrush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8" y="1747838"/>
                        <a:ext cx="6161087" cy="1173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7"/>
          <p:cNvGraphicFramePr>
            <a:graphicFrameLocks noChangeAspect="1"/>
          </p:cNvGraphicFramePr>
          <p:nvPr/>
        </p:nvGraphicFramePr>
        <p:xfrm>
          <a:off x="584200" y="1557338"/>
          <a:ext cx="5329238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1" r:id="rId8" imgW="6268325" imgH="1209524" progId="PBrush">
                  <p:embed/>
                </p:oleObj>
              </mc:Choice>
              <mc:Fallback>
                <p:oleObj r:id="rId8" imgW="6268325" imgH="1209524" progId="PBrush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" y="1557338"/>
                        <a:ext cx="5329238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"/>
          <p:cNvGraphicFramePr>
            <a:graphicFrameLocks noChangeAspect="1"/>
          </p:cNvGraphicFramePr>
          <p:nvPr/>
        </p:nvGraphicFramePr>
        <p:xfrm>
          <a:off x="2447925" y="4929188"/>
          <a:ext cx="16764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2" name="Equation" r:id="rId10" imgW="1676400" imgH="685800" progId="Equation.DSMT4">
                  <p:embed/>
                </p:oleObj>
              </mc:Choice>
              <mc:Fallback>
                <p:oleObj name="Equation" r:id="rId10" imgW="1676400" imgH="685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7925" y="4929188"/>
                        <a:ext cx="16764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7"/>
          <p:cNvGraphicFramePr>
            <a:graphicFrameLocks noChangeAspect="1"/>
          </p:cNvGraphicFramePr>
          <p:nvPr/>
        </p:nvGraphicFramePr>
        <p:xfrm>
          <a:off x="5043488" y="4933950"/>
          <a:ext cx="19415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3" name="Equation" r:id="rId12" imgW="1930400" imgH="673100" progId="Equation.DSMT4">
                  <p:embed/>
                </p:oleObj>
              </mc:Choice>
              <mc:Fallback>
                <p:oleObj name="Equation" r:id="rId12" imgW="1930400" imgH="673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3488" y="4933950"/>
                        <a:ext cx="1941512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3"/>
          <p:cNvGraphicFramePr>
            <a:graphicFrameLocks noChangeAspect="1"/>
          </p:cNvGraphicFramePr>
          <p:nvPr/>
        </p:nvGraphicFramePr>
        <p:xfrm>
          <a:off x="5037138" y="5638800"/>
          <a:ext cx="140652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4" name="Equation" r:id="rId14" imgW="1091726" imgH="672808" progId="Equation.DSMT4">
                  <p:embed/>
                </p:oleObj>
              </mc:Choice>
              <mc:Fallback>
                <p:oleObj name="Equation" r:id="rId14" imgW="1091726" imgH="672808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7138" y="5638800"/>
                        <a:ext cx="140652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" name="Group 35"/>
          <p:cNvGrpSpPr>
            <a:grpSpLocks/>
          </p:cNvGrpSpPr>
          <p:nvPr/>
        </p:nvGrpSpPr>
        <p:grpSpPr bwMode="auto">
          <a:xfrm>
            <a:off x="2439988" y="5732463"/>
            <a:ext cx="1887537" cy="792162"/>
            <a:chOff x="409" y="-17"/>
            <a:chExt cx="1189" cy="499"/>
          </a:xfrm>
        </p:grpSpPr>
        <p:graphicFrame>
          <p:nvGraphicFramePr>
            <p:cNvPr id="39960" name="Object 13"/>
            <p:cNvGraphicFramePr>
              <a:graphicFrameLocks noChangeAspect="1"/>
            </p:cNvGraphicFramePr>
            <p:nvPr/>
          </p:nvGraphicFramePr>
          <p:xfrm>
            <a:off x="436" y="-17"/>
            <a:ext cx="1162" cy="4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85" name="Equation" r:id="rId16" imgW="1651000" imgH="685800" progId="Equation.DSMT4">
                    <p:embed/>
                  </p:oleObj>
                </mc:Choice>
                <mc:Fallback>
                  <p:oleObj name="Equation" r:id="rId16" imgW="1651000" imgH="6858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" y="-17"/>
                          <a:ext cx="1162" cy="4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61" name="Line 39"/>
            <p:cNvSpPr>
              <a:spLocks noChangeShapeType="1"/>
            </p:cNvSpPr>
            <p:nvPr/>
          </p:nvSpPr>
          <p:spPr bwMode="auto">
            <a:xfrm>
              <a:off x="409" y="7"/>
              <a:ext cx="0" cy="46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62" name="Line 40"/>
            <p:cNvSpPr>
              <a:spLocks noChangeShapeType="1"/>
            </p:cNvSpPr>
            <p:nvPr/>
          </p:nvSpPr>
          <p:spPr bwMode="auto">
            <a:xfrm>
              <a:off x="1270" y="18"/>
              <a:ext cx="0" cy="46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582613" y="3213100"/>
            <a:ext cx="16271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驻波方程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720725" y="3797300"/>
            <a:ext cx="904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特征</a:t>
            </a:r>
            <a:endParaRPr lang="zh-CN" altLang="en-US" sz="2400" baseline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03250" y="4338638"/>
            <a:ext cx="1828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（</a:t>
            </a:r>
            <a:r>
              <a:rPr lang="en-US" altLang="zh-CN" baseline="0"/>
              <a:t>1</a:t>
            </a:r>
            <a:r>
              <a:rPr lang="zh-CN" altLang="en-US" baseline="0"/>
              <a:t>）振幅</a:t>
            </a:r>
          </a:p>
        </p:txBody>
      </p:sp>
      <p:graphicFrame>
        <p:nvGraphicFramePr>
          <p:cNvPr id="5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043122"/>
              </p:ext>
            </p:extLst>
          </p:nvPr>
        </p:nvGraphicFramePr>
        <p:xfrm>
          <a:off x="2432050" y="4268788"/>
          <a:ext cx="2532063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6" name="Equation" r:id="rId18" imgW="2755800" imgH="685800" progId="Equation.DSMT4">
                  <p:embed/>
                </p:oleObj>
              </mc:Choice>
              <mc:Fallback>
                <p:oleObj name="Equation" r:id="rId18" imgW="2755800" imgH="685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050" y="4268788"/>
                        <a:ext cx="2532063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文本框 52"/>
          <p:cNvSpPr txBox="1">
            <a:spLocks noChangeArrowheads="1"/>
          </p:cNvSpPr>
          <p:nvPr/>
        </p:nvSpPr>
        <p:spPr bwMode="auto">
          <a:xfrm>
            <a:off x="630238" y="5006975"/>
            <a:ext cx="1828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（</a:t>
            </a:r>
            <a:r>
              <a:rPr lang="en-US" altLang="zh-CN" baseline="0"/>
              <a:t>2</a:t>
            </a:r>
            <a:r>
              <a:rPr lang="zh-CN" altLang="en-US" baseline="0"/>
              <a:t>）波节</a:t>
            </a:r>
          </a:p>
        </p:txBody>
      </p:sp>
      <p:cxnSp>
        <p:nvCxnSpPr>
          <p:cNvPr id="9" name="直接箭头连接符 8"/>
          <p:cNvCxnSpPr/>
          <p:nvPr/>
        </p:nvCxnSpPr>
        <p:spPr>
          <a:xfrm>
            <a:off x="4362450" y="5265738"/>
            <a:ext cx="60801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>
            <a:spLocks noChangeArrowheads="1"/>
          </p:cNvSpPr>
          <p:nvPr/>
        </p:nvSpPr>
        <p:spPr bwMode="auto">
          <a:xfrm>
            <a:off x="1257300" y="5818188"/>
            <a:ext cx="12049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/>
              <a:t>   </a:t>
            </a:r>
            <a:r>
              <a:rPr lang="zh-CN" altLang="en-US" baseline="0"/>
              <a:t>波腹</a:t>
            </a:r>
          </a:p>
        </p:txBody>
      </p:sp>
      <p:cxnSp>
        <p:nvCxnSpPr>
          <p:cNvPr id="62" name="直接箭头连接符 61"/>
          <p:cNvCxnSpPr/>
          <p:nvPr/>
        </p:nvCxnSpPr>
        <p:spPr>
          <a:xfrm>
            <a:off x="4432300" y="6048375"/>
            <a:ext cx="60801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050" y="442913"/>
            <a:ext cx="3446463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101850"/>
            <a:ext cx="3382963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7204075" y="1468438"/>
            <a:ext cx="1990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aseline="0">
                <a:solidFill>
                  <a:srgbClr val="FF0000"/>
                </a:solidFill>
              </a:rPr>
              <a:t>某一时刻的波形</a:t>
            </a:r>
            <a:endParaRPr lang="en-US" sz="2000" baseline="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>
            <a:spLocks noChangeArrowheads="1"/>
          </p:cNvSpPr>
          <p:nvPr/>
        </p:nvSpPr>
        <p:spPr bwMode="auto">
          <a:xfrm>
            <a:off x="7116763" y="3182938"/>
            <a:ext cx="1990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aseline="0">
                <a:solidFill>
                  <a:srgbClr val="FF0000"/>
                </a:solidFill>
              </a:rPr>
              <a:t>随时间变化很快</a:t>
            </a:r>
            <a:endParaRPr lang="en-US" sz="2000" baseline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utoUpdateAnimBg="0"/>
      <p:bldP spid="4" grpId="0"/>
      <p:bldP spid="6" grpId="0"/>
      <p:bldP spid="7" grpId="0"/>
      <p:bldP spid="53" grpId="0"/>
      <p:bldP spid="56" grpId="0"/>
      <p:bldP spid="10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/>
          <p:cNvSpPr txBox="1">
            <a:spLocks noChangeArrowheads="1"/>
          </p:cNvSpPr>
          <p:nvPr/>
        </p:nvSpPr>
        <p:spPr bwMode="auto">
          <a:xfrm>
            <a:off x="444500" y="1062038"/>
            <a:ext cx="5724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>
                <a:latin typeface="Times New Roman" panose="02020603050405020304" pitchFamily="18" charset="0"/>
              </a:rPr>
              <a:t>（3）驻波的</a:t>
            </a:r>
            <a:r>
              <a:rPr lang="zh-CN" altLang="en-US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位相关系</a:t>
            </a:r>
            <a:endParaRPr lang="zh-CN" altLang="en-US" sz="2400" baseline="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" name="Object 10"/>
          <p:cNvGraphicFramePr>
            <a:graphicFrameLocks noChangeAspect="1"/>
          </p:cNvGraphicFramePr>
          <p:nvPr/>
        </p:nvGraphicFramePr>
        <p:xfrm>
          <a:off x="1352550" y="1557338"/>
          <a:ext cx="3240088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68" r:id="rId3" imgW="0" imgH="0" progId="PBrush">
                  <p:embed/>
                </p:oleObj>
              </mc:Choice>
              <mc:Fallback>
                <p:oleObj r:id="rId3" imgW="0" imgH="0" progId="PBrush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2550" y="1557338"/>
                        <a:ext cx="3240088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1209675" y="204470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119313" y="2003425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pSp>
        <p:nvGrpSpPr>
          <p:cNvPr id="6" name="Group 12"/>
          <p:cNvGrpSpPr>
            <a:grpSpLocks/>
          </p:cNvGrpSpPr>
          <p:nvPr/>
        </p:nvGrpSpPr>
        <p:grpSpPr bwMode="auto">
          <a:xfrm>
            <a:off x="1638300" y="1784350"/>
            <a:ext cx="304800" cy="304800"/>
            <a:chOff x="0" y="0"/>
            <a:chExt cx="192" cy="192"/>
          </a:xfrm>
        </p:grpSpPr>
        <p:sp>
          <p:nvSpPr>
            <p:cNvPr id="42030" name="Line 14"/>
            <p:cNvSpPr>
              <a:spLocks noChangeShapeType="1"/>
            </p:cNvSpPr>
            <p:nvPr/>
          </p:nvSpPr>
          <p:spPr bwMode="auto">
            <a:xfrm flipV="1">
              <a:off x="96" y="0"/>
              <a:ext cx="0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1" name="Line 15"/>
            <p:cNvSpPr>
              <a:spLocks noChangeShapeType="1"/>
            </p:cNvSpPr>
            <p:nvPr/>
          </p:nvSpPr>
          <p:spPr bwMode="auto">
            <a:xfrm flipV="1">
              <a:off x="192" y="0"/>
              <a:ext cx="0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2" name="Line 16"/>
            <p:cNvSpPr>
              <a:spLocks noChangeShapeType="1"/>
            </p:cNvSpPr>
            <p:nvPr/>
          </p:nvSpPr>
          <p:spPr bwMode="auto">
            <a:xfrm flipV="1">
              <a:off x="0" y="0"/>
              <a:ext cx="0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2339975" y="1898650"/>
            <a:ext cx="381000" cy="381000"/>
            <a:chOff x="0" y="0"/>
            <a:chExt cx="240" cy="240"/>
          </a:xfrm>
        </p:grpSpPr>
        <p:sp>
          <p:nvSpPr>
            <p:cNvPr id="42027" name="Line 18"/>
            <p:cNvSpPr>
              <a:spLocks noChangeShapeType="1"/>
            </p:cNvSpPr>
            <p:nvPr/>
          </p:nvSpPr>
          <p:spPr bwMode="auto">
            <a:xfrm>
              <a:off x="0" y="45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28" name="Line 19"/>
            <p:cNvSpPr>
              <a:spLocks noChangeShapeType="1"/>
            </p:cNvSpPr>
            <p:nvPr/>
          </p:nvSpPr>
          <p:spPr bwMode="auto">
            <a:xfrm>
              <a:off x="240" y="45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29" name="Line 20"/>
            <p:cNvSpPr>
              <a:spLocks noChangeShapeType="1"/>
            </p:cNvSpPr>
            <p:nvPr/>
          </p:nvSpPr>
          <p:spPr bwMode="auto">
            <a:xfrm flipH="1">
              <a:off x="113" y="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" name="Text Box 22"/>
          <p:cNvSpPr txBox="1">
            <a:spLocks noChangeArrowheads="1"/>
          </p:cNvSpPr>
          <p:nvPr/>
        </p:nvSpPr>
        <p:spPr bwMode="auto">
          <a:xfrm>
            <a:off x="444500" y="2528888"/>
            <a:ext cx="60737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（</a:t>
            </a:r>
            <a:r>
              <a:rPr lang="en-US" altLang="zh-CN" baseline="0">
                <a:latin typeface="Times New Roman" panose="02020603050405020304" pitchFamily="18" charset="0"/>
              </a:rPr>
              <a:t>4</a:t>
            </a:r>
            <a:r>
              <a:rPr lang="zh-CN" altLang="en-US" baseline="0">
                <a:latin typeface="Times New Roman" panose="02020603050405020304" pitchFamily="18" charset="0"/>
              </a:rPr>
              <a:t>）驻波中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没有净能量传递</a:t>
            </a:r>
          </a:p>
          <a:p>
            <a:pPr eaLnBrk="1" hangingPunct="1">
              <a:spcBef>
                <a:spcPct val="15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          能流密度</a:t>
            </a:r>
          </a:p>
        </p:txBody>
      </p:sp>
      <p:graphicFrame>
        <p:nvGraphicFramePr>
          <p:cNvPr id="16" name="Object 7"/>
          <p:cNvGraphicFramePr>
            <a:graphicFrameLocks noChangeAspect="1"/>
          </p:cNvGraphicFramePr>
          <p:nvPr/>
        </p:nvGraphicFramePr>
        <p:xfrm>
          <a:off x="3062288" y="3033713"/>
          <a:ext cx="2620962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69" name="Equation" r:id="rId5" imgW="977900" imgH="228600" progId="Equation.DSMT4">
                  <p:embed/>
                </p:oleObj>
              </mc:Choice>
              <mc:Fallback>
                <p:oleObj name="Equation" r:id="rId5" imgW="97790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2288" y="3033713"/>
                        <a:ext cx="2620962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24"/>
          <p:cNvSpPr txBox="1">
            <a:spLocks noChangeArrowheads="1"/>
          </p:cNvSpPr>
          <p:nvPr/>
        </p:nvSpPr>
        <p:spPr bwMode="auto">
          <a:xfrm>
            <a:off x="463550" y="3644900"/>
            <a:ext cx="796087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>
                <a:latin typeface="Times New Roman" panose="02020603050405020304" pitchFamily="18" charset="0"/>
              </a:rPr>
              <a:t>（</a:t>
            </a:r>
            <a:r>
              <a:rPr lang="en-US" altLang="zh-CN" baseline="0" dirty="0">
                <a:latin typeface="Times New Roman" panose="02020603050405020304" pitchFamily="18" charset="0"/>
              </a:rPr>
              <a:t>5</a:t>
            </a:r>
            <a:r>
              <a:rPr lang="zh-CN" altLang="en-US" baseline="0" dirty="0">
                <a:latin typeface="Times New Roman" panose="02020603050405020304" pitchFamily="18" charset="0"/>
              </a:rPr>
              <a:t>）</a:t>
            </a:r>
            <a:r>
              <a:rPr lang="zh-CN" altLang="en-US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半波损失</a:t>
            </a:r>
            <a:r>
              <a:rPr lang="en-US" altLang="zh-CN" baseline="0" dirty="0">
                <a:latin typeface="Times New Roman" panose="02020603050405020304" pitchFamily="18" charset="0"/>
              </a:rPr>
              <a:t>(</a:t>
            </a:r>
            <a:r>
              <a:rPr lang="zh-CN" altLang="en-US" baseline="0" dirty="0">
                <a:latin typeface="Times New Roman" panose="02020603050405020304" pitchFamily="18" charset="0"/>
              </a:rPr>
              <a:t>波疏介质入射到波密</a:t>
            </a:r>
            <a:r>
              <a:rPr lang="zh-CN" altLang="en-US" baseline="0" dirty="0" smtClean="0">
                <a:latin typeface="Times New Roman" panose="02020603050405020304" pitchFamily="18" charset="0"/>
              </a:rPr>
              <a:t>介质反射</a:t>
            </a:r>
            <a:r>
              <a:rPr lang="en-US" altLang="zh-CN" baseline="0" dirty="0" smtClean="0">
                <a:latin typeface="Times New Roman" panose="02020603050405020304" pitchFamily="18" charset="0"/>
              </a:rPr>
              <a:t>)</a:t>
            </a:r>
            <a:r>
              <a:rPr lang="zh-CN" altLang="en-US" baseline="0" dirty="0" smtClean="0">
                <a:latin typeface="楷体_GB2312" pitchFamily="49" charset="-122"/>
                <a:ea typeface="楷体_GB2312" pitchFamily="49" charset="-122"/>
              </a:rPr>
              <a:t>    </a:t>
            </a:r>
            <a:endParaRPr lang="zh-CN" altLang="en-US" baseline="0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651308"/>
              </p:ext>
            </p:extLst>
          </p:nvPr>
        </p:nvGraphicFramePr>
        <p:xfrm>
          <a:off x="4568825" y="4355381"/>
          <a:ext cx="122713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0" name="Equation" r:id="rId7" imgW="1206500" imgH="431800" progId="Equation.DSMT4">
                  <p:embed/>
                </p:oleObj>
              </mc:Choice>
              <mc:Fallback>
                <p:oleObj name="Equation" r:id="rId7" imgW="1206500" imgH="431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8825" y="4355381"/>
                        <a:ext cx="1227138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703924"/>
              </p:ext>
            </p:extLst>
          </p:nvPr>
        </p:nvGraphicFramePr>
        <p:xfrm>
          <a:off x="1368425" y="4372843"/>
          <a:ext cx="109855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1" name="Equation" r:id="rId9" imgW="1041400" imgH="368300" progId="Equation.DSMT4">
                  <p:embed/>
                </p:oleObj>
              </mc:Choice>
              <mc:Fallback>
                <p:oleObj name="Equation" r:id="rId9" imgW="1041400" imgH="3683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4372843"/>
                        <a:ext cx="109855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75250"/>
              </p:ext>
            </p:extLst>
          </p:nvPr>
        </p:nvGraphicFramePr>
        <p:xfrm>
          <a:off x="2587625" y="4209331"/>
          <a:ext cx="1711325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2" name="Equation" r:id="rId11" imgW="1473200" imgH="673100" progId="Equation.DSMT4">
                  <p:embed/>
                </p:oleObj>
              </mc:Choice>
              <mc:Fallback>
                <p:oleObj name="Equation" r:id="rId11" imgW="1473200" imgH="6731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4209331"/>
                        <a:ext cx="1711325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40"/>
          <p:cNvGrpSpPr>
            <a:grpSpLocks/>
          </p:cNvGrpSpPr>
          <p:nvPr/>
        </p:nvGrpSpPr>
        <p:grpSpPr bwMode="auto">
          <a:xfrm>
            <a:off x="6407150" y="2132013"/>
            <a:ext cx="2728913" cy="1441450"/>
            <a:chOff x="431" y="68"/>
            <a:chExt cx="1719" cy="908"/>
          </a:xfrm>
        </p:grpSpPr>
        <p:sp>
          <p:nvSpPr>
            <p:cNvPr id="42018" name="Rectangle 42"/>
            <p:cNvSpPr>
              <a:spLocks noChangeArrowheads="1"/>
            </p:cNvSpPr>
            <p:nvPr/>
          </p:nvSpPr>
          <p:spPr bwMode="auto">
            <a:xfrm>
              <a:off x="431" y="68"/>
              <a:ext cx="1565" cy="90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3333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grpSp>
          <p:nvGrpSpPr>
            <p:cNvPr id="42019" name="Group 42"/>
            <p:cNvGrpSpPr>
              <a:grpSpLocks/>
            </p:cNvGrpSpPr>
            <p:nvPr/>
          </p:nvGrpSpPr>
          <p:grpSpPr bwMode="auto">
            <a:xfrm>
              <a:off x="475" y="281"/>
              <a:ext cx="1675" cy="633"/>
              <a:chOff x="0" y="77"/>
              <a:chExt cx="1675" cy="633"/>
            </a:xfrm>
          </p:grpSpPr>
          <p:sp>
            <p:nvSpPr>
              <p:cNvPr id="42020" name="Rectangle 44" descr="棚架"/>
              <p:cNvSpPr>
                <a:spLocks noChangeArrowheads="1"/>
              </p:cNvSpPr>
              <p:nvPr/>
            </p:nvSpPr>
            <p:spPr bwMode="auto">
              <a:xfrm>
                <a:off x="750" y="176"/>
                <a:ext cx="355" cy="333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42021" name="Line 45"/>
              <p:cNvSpPr>
                <a:spLocks noChangeShapeType="1"/>
              </p:cNvSpPr>
              <p:nvPr/>
            </p:nvSpPr>
            <p:spPr bwMode="auto">
              <a:xfrm>
                <a:off x="0" y="343"/>
                <a:ext cx="746" cy="1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022" name="Line 46"/>
              <p:cNvSpPr>
                <a:spLocks noChangeShapeType="1"/>
              </p:cNvSpPr>
              <p:nvPr/>
            </p:nvSpPr>
            <p:spPr bwMode="auto">
              <a:xfrm flipH="1">
                <a:off x="0" y="434"/>
                <a:ext cx="710" cy="1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023" name="Line 47"/>
              <p:cNvSpPr>
                <a:spLocks noChangeShapeType="1"/>
              </p:cNvSpPr>
              <p:nvPr/>
            </p:nvSpPr>
            <p:spPr bwMode="auto">
              <a:xfrm flipV="1">
                <a:off x="750" y="77"/>
                <a:ext cx="1" cy="32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024" name="Line 48"/>
              <p:cNvSpPr>
                <a:spLocks noChangeShapeType="1"/>
              </p:cNvSpPr>
              <p:nvPr/>
            </p:nvSpPr>
            <p:spPr bwMode="auto">
              <a:xfrm>
                <a:off x="750" y="411"/>
                <a:ext cx="1" cy="274"/>
              </a:xfrm>
              <a:prstGeom prst="line">
                <a:avLst/>
              </a:prstGeom>
              <a:noFill/>
              <a:ln w="38100">
                <a:solidFill>
                  <a:srgbClr val="3333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025" name="Text Box 49"/>
              <p:cNvSpPr txBox="1">
                <a:spLocks noChangeArrowheads="1"/>
              </p:cNvSpPr>
              <p:nvPr/>
            </p:nvSpPr>
            <p:spPr bwMode="auto">
              <a:xfrm>
                <a:off x="428" y="383"/>
                <a:ext cx="1247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aseline="0">
                    <a:latin typeface="楷体_GB2312" pitchFamily="49" charset="-122"/>
                    <a:ea typeface="楷体_GB2312" pitchFamily="49" charset="-122"/>
                  </a:rPr>
                  <a:t>疏 密</a:t>
                </a:r>
              </a:p>
            </p:txBody>
          </p:sp>
          <p:sp>
            <p:nvSpPr>
              <p:cNvPr id="42026" name="AutoShape 50"/>
              <p:cNvSpPr>
                <a:spLocks noChangeArrowheads="1"/>
              </p:cNvSpPr>
              <p:nvPr/>
            </p:nvSpPr>
            <p:spPr bwMode="auto">
              <a:xfrm>
                <a:off x="1032" y="176"/>
                <a:ext cx="472" cy="345"/>
              </a:xfrm>
              <a:prstGeom prst="wedgeEllipseCallout">
                <a:avLst>
                  <a:gd name="adj1" fmla="val -139014"/>
                  <a:gd name="adj2" fmla="val 9176"/>
                </a:avLst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000" baseline="0" dirty="0" smtClean="0">
                    <a:latin typeface="Times New Roman" panose="02020603050405020304" pitchFamily="18" charset="0"/>
                    <a:sym typeface="Symbol" panose="05050102010706020507" pitchFamily="18" charset="2"/>
                  </a:rPr>
                  <a:t>+</a:t>
                </a:r>
                <a:r>
                  <a:rPr lang="zh-CN" altLang="en-US" sz="2000" baseline="0" dirty="0" smtClean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</a:t>
                </a:r>
                <a:endParaRPr lang="zh-CN" altLang="en-US" sz="2000" baseline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p:grpSp>
      </p:grpSp>
      <p:sp>
        <p:nvSpPr>
          <p:cNvPr id="41999" name="Text Box 3"/>
          <p:cNvSpPr txBox="1">
            <a:spLocks noChangeArrowheads="1"/>
          </p:cNvSpPr>
          <p:nvPr/>
        </p:nvSpPr>
        <p:spPr bwMode="auto">
          <a:xfrm>
            <a:off x="3348038" y="288925"/>
            <a:ext cx="2592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宋体" panose="02010600030101010101" pitchFamily="2" charset="-122"/>
              </a:rPr>
              <a:t>上节内容回顾</a:t>
            </a: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2" name="文本框 51"/>
          <p:cNvSpPr txBox="1">
            <a:spLocks noChangeArrowheads="1"/>
          </p:cNvSpPr>
          <p:nvPr/>
        </p:nvSpPr>
        <p:spPr bwMode="auto">
          <a:xfrm>
            <a:off x="647564" y="5013176"/>
            <a:ext cx="85455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要求：</a:t>
            </a:r>
            <a:endParaRPr lang="en-US" altLang="zh-CN" baseline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aseline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会写入射波、反射波、驻波方程，分析振动情况</a:t>
            </a:r>
          </a:p>
        </p:txBody>
      </p:sp>
      <p:pic>
        <p:nvPicPr>
          <p:cNvPr id="44" name="Picture 22" descr="I:\大学物理下-130925\相关视频\Standing_wave.gif">
            <a:extLst>
              <a:ext uri="{FF2B5EF4-FFF2-40B4-BE49-F238E27FC236}"/>
            </a:extLst>
          </p:cNvPr>
          <p:cNvPicPr>
            <a:picLocks noChangeAspect="1" noChangeArrowheads="1" noCrop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683250" y="1049746"/>
            <a:ext cx="3297272" cy="856434"/>
          </a:xfrm>
          <a:prstGeom prst="roundRect">
            <a:avLst>
              <a:gd name="adj" fmla="val 8594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7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275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4" grpId="0" animBg="1"/>
      <p:bldP spid="5" grpId="0" animBg="1" autoUpdateAnimBg="0"/>
      <p:bldP spid="15" grpId="0" autoUpdateAnimBg="0"/>
      <p:bldP spid="17" grpId="0" autoUpdateAnimBg="0"/>
      <p:bldP spid="5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385763" y="288925"/>
            <a:ext cx="8494712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.</a:t>
            </a:r>
            <a:r>
              <a:rPr lang="zh-CN" altLang="en-US" baseline="0">
                <a:latin typeface="Times New Roman" panose="02020603050405020304" pitchFamily="18" charset="0"/>
              </a:rPr>
              <a:t> 波长为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zh-CN" altLang="en-US" baseline="0">
                <a:latin typeface="Times New Roman" panose="02020603050405020304" pitchFamily="18" charset="0"/>
              </a:rPr>
              <a:t>的平面简谐波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沿 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正向传播</a:t>
            </a:r>
            <a:r>
              <a:rPr lang="zh-CN" altLang="en-US" baseline="0">
                <a:latin typeface="Times New Roman" panose="02020603050405020304" pitchFamily="18" charset="0"/>
              </a:rPr>
              <a:t>如图</a:t>
            </a:r>
            <a:r>
              <a:rPr lang="en-US" altLang="zh-CN" baseline="0">
                <a:latin typeface="Times New Roman" panose="02020603050405020304" pitchFamily="18" charset="0"/>
              </a:rPr>
              <a:t>,</a:t>
            </a:r>
            <a:r>
              <a:rPr lang="zh-CN" altLang="en-US" baseline="0">
                <a:latin typeface="Times New Roman" panose="02020603050405020304" pitchFamily="18" charset="0"/>
              </a:rPr>
              <a:t>已知</a:t>
            </a:r>
            <a:br>
              <a:rPr lang="zh-CN" altLang="en-US" baseline="0">
                <a:latin typeface="Times New Roman" panose="02020603050405020304" pitchFamily="18" charset="0"/>
              </a:rPr>
            </a:br>
            <a:r>
              <a:rPr lang="zh-CN" altLang="en-US" baseline="0">
                <a:latin typeface="Times New Roman" panose="02020603050405020304" pitchFamily="18" charset="0"/>
              </a:rPr>
              <a:t>  </a:t>
            </a:r>
            <a:r>
              <a:rPr lang="zh-CN" altLang="en-US" b="0" baseline="0">
                <a:latin typeface="Times New Roman" panose="02020603050405020304" pitchFamily="18" charset="0"/>
              </a:rPr>
              <a:t>      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i="1" baseline="0">
                <a:latin typeface="Times New Roman" panose="02020603050405020304" pitchFamily="18" charset="0"/>
              </a:rPr>
              <a:t> </a:t>
            </a:r>
            <a:r>
              <a:rPr lang="zh-CN" altLang="en-US" baseline="0">
                <a:latin typeface="Times New Roman" panose="02020603050405020304" pitchFamily="18" charset="0"/>
              </a:rPr>
              <a:t>处振动方程为                            , 波在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M</a:t>
            </a:r>
            <a:r>
              <a:rPr lang="zh-CN" altLang="en-US" baseline="0">
                <a:latin typeface="Times New Roman" panose="02020603050405020304" pitchFamily="18" charset="0"/>
              </a:rPr>
              <a:t>处遇</a:t>
            </a:r>
            <a:br>
              <a:rPr lang="zh-CN" altLang="en-US" baseline="0">
                <a:latin typeface="Times New Roman" panose="02020603050405020304" pitchFamily="18" charset="0"/>
              </a:rPr>
            </a:br>
            <a:r>
              <a:rPr lang="zh-CN" altLang="en-US" baseline="0">
                <a:latin typeface="Times New Roman" panose="02020603050405020304" pitchFamily="18" charset="0"/>
              </a:rPr>
              <a:t>        一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波密媒质反射面</a:t>
            </a:r>
            <a:r>
              <a:rPr lang="zh-CN" altLang="en-US" baseline="0">
                <a:latin typeface="Times New Roman" panose="02020603050405020304" pitchFamily="18" charset="0"/>
              </a:rPr>
              <a:t>, 且假设反射波振幅仍为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baseline="0">
                <a:latin typeface="Times New Roman" panose="02020603050405020304" pitchFamily="18" charset="0"/>
              </a:rPr>
              <a:t>， </a:t>
            </a:r>
            <a:br>
              <a:rPr lang="zh-CN" altLang="en-US" baseline="0">
                <a:latin typeface="Times New Roman" panose="02020603050405020304" pitchFamily="18" charset="0"/>
              </a:rPr>
            </a:br>
            <a:r>
              <a:rPr lang="zh-CN" altLang="en-US" baseline="0">
                <a:latin typeface="Times New Roman" panose="02020603050405020304" pitchFamily="18" charset="0"/>
              </a:rPr>
              <a:t> 求：</a:t>
            </a: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1223963" y="1639888"/>
            <a:ext cx="5616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（1）该平面简谐波方程；</a:t>
            </a:r>
            <a:endParaRPr lang="zh-CN" altLang="en-US" b="0" baseline="0">
              <a:latin typeface="Times New Roman" panose="02020603050405020304" pitchFamily="18" charset="0"/>
            </a:endParaRP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792163" y="3539380"/>
            <a:ext cx="172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解:</a:t>
            </a:r>
            <a:endParaRPr lang="zh-CN" altLang="en-US" sz="2400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43013" name="Object 2"/>
          <p:cNvGraphicFramePr>
            <a:graphicFrameLocks noChangeAspect="1"/>
          </p:cNvGraphicFramePr>
          <p:nvPr/>
        </p:nvGraphicFramePr>
        <p:xfrm>
          <a:off x="3768725" y="738188"/>
          <a:ext cx="2336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91" name="Equation" r:id="rId3" imgW="2540000" imgH="482600" progId="Equation.DSMT4">
                  <p:embed/>
                </p:oleObj>
              </mc:Choice>
              <mc:Fallback>
                <p:oleObj name="Equation" r:id="rId3" imgW="2540000" imgH="482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8725" y="738188"/>
                        <a:ext cx="23368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4" name="Line 7"/>
          <p:cNvSpPr>
            <a:spLocks noChangeShapeType="1"/>
          </p:cNvSpPr>
          <p:nvPr/>
        </p:nvSpPr>
        <p:spPr bwMode="auto">
          <a:xfrm>
            <a:off x="4959350" y="3101975"/>
            <a:ext cx="37528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7655" name="Object 3"/>
          <p:cNvGraphicFramePr>
            <a:graphicFrameLocks noChangeAspect="1"/>
          </p:cNvGraphicFramePr>
          <p:nvPr/>
        </p:nvGraphicFramePr>
        <p:xfrm>
          <a:off x="4827588" y="2971800"/>
          <a:ext cx="263525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92" r:id="rId5" imgW="101821" imgH="101821" progId="Equation.3">
                  <p:embed/>
                </p:oleObj>
              </mc:Choice>
              <mc:Fallback>
                <p:oleObj r:id="rId5" imgW="101821" imgH="10182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7588" y="2971800"/>
                        <a:ext cx="263525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6" name="Line 9"/>
          <p:cNvSpPr>
            <a:spLocks noChangeShapeType="1"/>
          </p:cNvSpPr>
          <p:nvPr/>
        </p:nvSpPr>
        <p:spPr bwMode="auto">
          <a:xfrm>
            <a:off x="4892675" y="2320925"/>
            <a:ext cx="0" cy="6508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7" name="Line 10"/>
          <p:cNvSpPr>
            <a:spLocks noChangeShapeType="1"/>
          </p:cNvSpPr>
          <p:nvPr/>
        </p:nvSpPr>
        <p:spPr bwMode="auto">
          <a:xfrm>
            <a:off x="4892675" y="2451100"/>
            <a:ext cx="3160713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8" name="Line 11"/>
          <p:cNvSpPr>
            <a:spLocks noChangeShapeType="1"/>
          </p:cNvSpPr>
          <p:nvPr/>
        </p:nvSpPr>
        <p:spPr bwMode="auto">
          <a:xfrm>
            <a:off x="6670675" y="2190750"/>
            <a:ext cx="658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9" name="Line 12"/>
          <p:cNvSpPr>
            <a:spLocks noChangeShapeType="1"/>
          </p:cNvSpPr>
          <p:nvPr/>
        </p:nvSpPr>
        <p:spPr bwMode="auto">
          <a:xfrm>
            <a:off x="4892675" y="3232150"/>
            <a:ext cx="593725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7660" name="Object 4"/>
          <p:cNvGraphicFramePr>
            <a:graphicFrameLocks noChangeAspect="1"/>
          </p:cNvGraphicFramePr>
          <p:nvPr/>
        </p:nvGraphicFramePr>
        <p:xfrm>
          <a:off x="4922838" y="2760663"/>
          <a:ext cx="173037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93" name="Equation" r:id="rId7" imgW="203024" imgH="317225" progId="Equation.DSMT4">
                  <p:embed/>
                </p:oleObj>
              </mc:Choice>
              <mc:Fallback>
                <p:oleObj name="Equation" r:id="rId7" imgW="203024" imgH="317225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2838" y="2760663"/>
                        <a:ext cx="173037" cy="271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1" name="Line 14"/>
          <p:cNvSpPr>
            <a:spLocks noChangeShapeType="1"/>
          </p:cNvSpPr>
          <p:nvPr/>
        </p:nvSpPr>
        <p:spPr bwMode="auto">
          <a:xfrm>
            <a:off x="4892675" y="3167063"/>
            <a:ext cx="0" cy="392112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2" name="Line 15"/>
          <p:cNvSpPr>
            <a:spLocks noChangeShapeType="1"/>
          </p:cNvSpPr>
          <p:nvPr/>
        </p:nvSpPr>
        <p:spPr bwMode="auto">
          <a:xfrm>
            <a:off x="5486400" y="3101975"/>
            <a:ext cx="0" cy="390525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7663" name="Object 5"/>
          <p:cNvGraphicFramePr>
            <a:graphicFrameLocks noChangeAspect="1"/>
          </p:cNvGraphicFramePr>
          <p:nvPr/>
        </p:nvGraphicFramePr>
        <p:xfrm>
          <a:off x="5294313" y="2106613"/>
          <a:ext cx="976312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94" name="Equation" r:id="rId9" imgW="1015559" imgH="317362" progId="Equation.DSMT4">
                  <p:embed/>
                </p:oleObj>
              </mc:Choice>
              <mc:Fallback>
                <p:oleObj name="Equation" r:id="rId9" imgW="1015559" imgH="317362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4313" y="2106613"/>
                        <a:ext cx="976312" cy="30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4" name="Object 6"/>
          <p:cNvGraphicFramePr>
            <a:graphicFrameLocks noChangeAspect="1"/>
          </p:cNvGraphicFramePr>
          <p:nvPr/>
        </p:nvGraphicFramePr>
        <p:xfrm>
          <a:off x="7394575" y="2060575"/>
          <a:ext cx="274638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95" name="Equation" r:id="rId11" imgW="126835" imgH="139518" progId="Equation.DSMT4">
                  <p:embed/>
                </p:oleObj>
              </mc:Choice>
              <mc:Fallback>
                <p:oleObj name="Equation" r:id="rId11" imgW="126835" imgH="139518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4575" y="2060575"/>
                        <a:ext cx="274638" cy="29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5" name="Rectangle 18"/>
          <p:cNvSpPr>
            <a:spLocks noChangeArrowheads="1"/>
          </p:cNvSpPr>
          <p:nvPr/>
        </p:nvSpPr>
        <p:spPr bwMode="auto">
          <a:xfrm>
            <a:off x="8053388" y="2125663"/>
            <a:ext cx="198437" cy="1563687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27666" name="Object 7"/>
          <p:cNvGraphicFramePr>
            <a:graphicFrameLocks noChangeAspect="1"/>
          </p:cNvGraphicFramePr>
          <p:nvPr/>
        </p:nvGraphicFramePr>
        <p:xfrm>
          <a:off x="8280400" y="3140075"/>
          <a:ext cx="360363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96" name="Equation" r:id="rId13" imgW="177492" imgH="164814" progId="Equation.DSMT4">
                  <p:embed/>
                </p:oleObj>
              </mc:Choice>
              <mc:Fallback>
                <p:oleObj name="Equation" r:id="rId13" imgW="177492" imgH="164814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0400" y="3140075"/>
                        <a:ext cx="360363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7" name="Object 8"/>
          <p:cNvGraphicFramePr>
            <a:graphicFrameLocks noChangeAspect="1"/>
          </p:cNvGraphicFramePr>
          <p:nvPr/>
        </p:nvGraphicFramePr>
        <p:xfrm>
          <a:off x="7704138" y="2765425"/>
          <a:ext cx="349250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97" name="Equation" r:id="rId15" imgW="406048" imgH="291847" progId="Equation.DSMT4">
                  <p:embed/>
                </p:oleObj>
              </mc:Choice>
              <mc:Fallback>
                <p:oleObj name="Equation" r:id="rId15" imgW="406048" imgH="291847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4138" y="2765425"/>
                        <a:ext cx="349250" cy="24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8" name="Object 9"/>
          <p:cNvGraphicFramePr>
            <a:graphicFrameLocks noChangeAspect="1"/>
          </p:cNvGraphicFramePr>
          <p:nvPr/>
        </p:nvGraphicFramePr>
        <p:xfrm>
          <a:off x="7921625" y="2971800"/>
          <a:ext cx="263525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98" r:id="rId17" imgW="101821" imgH="101821" progId="Equation.3">
                  <p:embed/>
                </p:oleObj>
              </mc:Choice>
              <mc:Fallback>
                <p:oleObj r:id="rId17" imgW="101821" imgH="10182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25" y="2971800"/>
                        <a:ext cx="263525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9" name="Object 10"/>
          <p:cNvGraphicFramePr>
            <a:graphicFrameLocks noChangeAspect="1"/>
          </p:cNvGraphicFramePr>
          <p:nvPr/>
        </p:nvGraphicFramePr>
        <p:xfrm>
          <a:off x="5068888" y="3179763"/>
          <a:ext cx="273050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99" name="Equation" r:id="rId18" imgW="317362" imgH="672808" progId="Equation.DSMT4">
                  <p:embed/>
                </p:oleObj>
              </mc:Choice>
              <mc:Fallback>
                <p:oleObj name="Equation" r:id="rId18" imgW="317362" imgH="672808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8888" y="3179763"/>
                        <a:ext cx="273050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0" name="Object 11"/>
          <p:cNvGraphicFramePr>
            <a:graphicFrameLocks noChangeAspect="1"/>
          </p:cNvGraphicFramePr>
          <p:nvPr/>
        </p:nvGraphicFramePr>
        <p:xfrm>
          <a:off x="5345113" y="2689225"/>
          <a:ext cx="249237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00" name="Equation" r:id="rId20" imgW="291973" imgH="380835" progId="Equation.DSMT4">
                  <p:embed/>
                </p:oleObj>
              </mc:Choice>
              <mc:Fallback>
                <p:oleObj name="Equation" r:id="rId20" imgW="291973" imgH="380835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5113" y="2689225"/>
                        <a:ext cx="249237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71" name="Oval 24"/>
          <p:cNvSpPr>
            <a:spLocks noChangeArrowheads="1"/>
          </p:cNvSpPr>
          <p:nvPr/>
        </p:nvSpPr>
        <p:spPr bwMode="auto">
          <a:xfrm>
            <a:off x="5419725" y="3036888"/>
            <a:ext cx="131763" cy="130175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430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720878"/>
              </p:ext>
            </p:extLst>
          </p:nvPr>
        </p:nvGraphicFramePr>
        <p:xfrm>
          <a:off x="1376363" y="3842593"/>
          <a:ext cx="4117975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01" name="Equation" r:id="rId22" imgW="4013200" imgH="1003300" progId="Equation.DSMT4">
                  <p:embed/>
                </p:oleObj>
              </mc:Choice>
              <mc:Fallback>
                <p:oleObj name="Equation" r:id="rId22" imgW="4013200" imgH="10033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6363" y="3842593"/>
                        <a:ext cx="4117975" cy="1150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3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063648"/>
              </p:ext>
            </p:extLst>
          </p:nvPr>
        </p:nvGraphicFramePr>
        <p:xfrm>
          <a:off x="1955800" y="4793505"/>
          <a:ext cx="4284663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02" name="Equation" r:id="rId24" imgW="4051300" imgH="1003300" progId="Equation.DSMT4">
                  <p:embed/>
                </p:oleObj>
              </mc:Choice>
              <mc:Fallback>
                <p:oleObj name="Equation" r:id="rId24" imgW="4051300" imgH="10033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4793505"/>
                        <a:ext cx="4284663" cy="113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3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1566983"/>
              </p:ext>
            </p:extLst>
          </p:nvPr>
        </p:nvGraphicFramePr>
        <p:xfrm>
          <a:off x="1892300" y="5966668"/>
          <a:ext cx="3074988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03" name="Equation" r:id="rId26" imgW="2527300" imgH="685800" progId="Equation.DSMT4">
                  <p:embed/>
                </p:oleObj>
              </mc:Choice>
              <mc:Fallback>
                <p:oleObj name="Equation" r:id="rId26" imgW="2527300" imgH="6858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2300" y="5966668"/>
                        <a:ext cx="3074988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35" name="Line 28"/>
          <p:cNvSpPr>
            <a:spLocks noChangeShapeType="1"/>
          </p:cNvSpPr>
          <p:nvPr/>
        </p:nvSpPr>
        <p:spPr bwMode="auto">
          <a:xfrm>
            <a:off x="5076825" y="5569793"/>
            <a:ext cx="304800" cy="36036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6" name="Line 29"/>
          <p:cNvSpPr>
            <a:spLocks noChangeShapeType="1"/>
          </p:cNvSpPr>
          <p:nvPr/>
        </p:nvSpPr>
        <p:spPr bwMode="auto">
          <a:xfrm>
            <a:off x="5256213" y="4814143"/>
            <a:ext cx="268287" cy="2889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7" name="Line 30"/>
          <p:cNvSpPr>
            <a:spLocks noChangeShapeType="1"/>
          </p:cNvSpPr>
          <p:nvPr/>
        </p:nvSpPr>
        <p:spPr bwMode="auto">
          <a:xfrm>
            <a:off x="4787900" y="4995118"/>
            <a:ext cx="269875" cy="3238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8" name="Line 31"/>
          <p:cNvSpPr>
            <a:spLocks noChangeShapeType="1"/>
          </p:cNvSpPr>
          <p:nvPr/>
        </p:nvSpPr>
        <p:spPr bwMode="auto">
          <a:xfrm>
            <a:off x="5256213" y="5174505"/>
            <a:ext cx="268287" cy="3238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79" name="Oval 33"/>
          <p:cNvSpPr>
            <a:spLocks noChangeArrowheads="1"/>
          </p:cNvSpPr>
          <p:nvPr/>
        </p:nvSpPr>
        <p:spPr bwMode="auto">
          <a:xfrm>
            <a:off x="6618288" y="3033713"/>
            <a:ext cx="128587" cy="1397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27680" name="Object 15"/>
          <p:cNvGraphicFramePr>
            <a:graphicFrameLocks noChangeAspect="1"/>
          </p:cNvGraphicFramePr>
          <p:nvPr/>
        </p:nvGraphicFramePr>
        <p:xfrm>
          <a:off x="6535738" y="3190875"/>
          <a:ext cx="269875" cy="27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04" name="Equation" r:id="rId28" imgW="253890" imgH="241195" progId="Equation.DSMT4">
                  <p:embed/>
                </p:oleObj>
              </mc:Choice>
              <mc:Fallback>
                <p:oleObj name="Equation" r:id="rId28" imgW="253890" imgH="241195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5738" y="3190875"/>
                        <a:ext cx="269875" cy="274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81" name="Object 16"/>
          <p:cNvGraphicFramePr>
            <a:graphicFrameLocks noChangeAspect="1"/>
          </p:cNvGraphicFramePr>
          <p:nvPr/>
        </p:nvGraphicFramePr>
        <p:xfrm>
          <a:off x="6607175" y="2708275"/>
          <a:ext cx="280988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05" name="Equation" r:id="rId30" imgW="291973" imgH="291973" progId="Equation.DSMT4">
                  <p:embed/>
                </p:oleObj>
              </mc:Choice>
              <mc:Fallback>
                <p:oleObj name="Equation" r:id="rId30" imgW="291973" imgH="291973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7175" y="2708275"/>
                        <a:ext cx="280988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42" name="Text Box 36"/>
          <p:cNvSpPr txBox="1">
            <a:spLocks noChangeArrowheads="1"/>
          </p:cNvSpPr>
          <p:nvPr/>
        </p:nvSpPr>
        <p:spPr bwMode="auto">
          <a:xfrm>
            <a:off x="1223963" y="2151063"/>
            <a:ext cx="45005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（2）反射波方程；</a:t>
            </a:r>
            <a:endParaRPr lang="zh-CN" altLang="en-US" sz="2400" b="0" baseline="0">
              <a:latin typeface="Times New Roman" panose="02020603050405020304" pitchFamily="18" charset="0"/>
            </a:endParaRPr>
          </a:p>
        </p:txBody>
      </p:sp>
      <p:sp>
        <p:nvSpPr>
          <p:cNvPr id="43043" name="Text Box 37"/>
          <p:cNvSpPr txBox="1">
            <a:spLocks noChangeArrowheads="1"/>
          </p:cNvSpPr>
          <p:nvPr/>
        </p:nvSpPr>
        <p:spPr bwMode="auto">
          <a:xfrm>
            <a:off x="1152525" y="3539380"/>
            <a:ext cx="34559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（1）以</a:t>
            </a:r>
            <a:r>
              <a:rPr lang="zh-CN" altLang="en-US" i="1" baseline="0">
                <a:latin typeface="Times New Roman" panose="02020603050405020304" pitchFamily="18" charset="0"/>
              </a:rPr>
              <a:t>Q </a:t>
            </a:r>
            <a:r>
              <a:rPr lang="zh-CN" altLang="en-US" baseline="0">
                <a:latin typeface="Times New Roman" panose="02020603050405020304" pitchFamily="18" charset="0"/>
              </a:rPr>
              <a:t>为参考点</a:t>
            </a:r>
            <a:endParaRPr lang="zh-CN" altLang="en-US" sz="2400" b="0" baseline="0">
              <a:latin typeface="Times New Roman" panose="02020603050405020304" pitchFamily="18" charset="0"/>
            </a:endParaRPr>
          </a:p>
        </p:txBody>
      </p:sp>
      <p:sp>
        <p:nvSpPr>
          <p:cNvPr id="43044" name="Text Box 38"/>
          <p:cNvSpPr txBox="1">
            <a:spLocks noChangeArrowheads="1"/>
          </p:cNvSpPr>
          <p:nvPr/>
        </p:nvSpPr>
        <p:spPr bwMode="auto">
          <a:xfrm>
            <a:off x="1223963" y="2662238"/>
            <a:ext cx="334803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>
                <a:latin typeface="Times New Roman" panose="02020603050405020304" pitchFamily="18" charset="0"/>
              </a:rPr>
              <a:t>（3）驻波</a:t>
            </a:r>
            <a:r>
              <a:rPr lang="zh-CN" altLang="en-US" baseline="0" dirty="0" smtClean="0">
                <a:latin typeface="Times New Roman" panose="02020603050405020304" pitchFamily="18" charset="0"/>
              </a:rPr>
              <a:t>方程，共有多少个波腹？</a:t>
            </a:r>
            <a:endParaRPr lang="zh-CN" altLang="en-US" baseline="0" dirty="0">
              <a:latin typeface="Times New Roman" panose="02020603050405020304" pitchFamily="18" charset="0"/>
            </a:endParaRPr>
          </a:p>
        </p:txBody>
      </p:sp>
      <p:sp>
        <p:nvSpPr>
          <p:cNvPr id="27685" name="Text Box 39"/>
          <p:cNvSpPr txBox="1">
            <a:spLocks noChangeArrowheads="1"/>
          </p:cNvSpPr>
          <p:nvPr/>
        </p:nvSpPr>
        <p:spPr bwMode="auto">
          <a:xfrm>
            <a:off x="8640763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18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75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5"/>
                                        <p:tgtEl>
                                          <p:spTgt spid="43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75"/>
                                        <p:tgtEl>
                                          <p:spTgt spid="4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75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75"/>
                                        <p:tgtEl>
                                          <p:spTgt spid="4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3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3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3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3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 autoUpdateAnimBg="0"/>
      <p:bldP spid="43011" grpId="0" autoUpdateAnimBg="0"/>
      <p:bldP spid="43012" grpId="0" autoUpdateAnimBg="0"/>
      <p:bldP spid="43035" grpId="0" animBg="1"/>
      <p:bldP spid="43036" grpId="0" animBg="1"/>
      <p:bldP spid="43037" grpId="0" animBg="1"/>
      <p:bldP spid="43038" grpId="0" animBg="1"/>
      <p:bldP spid="43042" grpId="0" autoUpdateAnimBg="0"/>
      <p:bldP spid="43043" grpId="0" autoUpdateAnimBg="0"/>
      <p:bldP spid="43044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539750" y="404813"/>
            <a:ext cx="2736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（2）</a:t>
            </a:r>
            <a:endParaRPr lang="zh-CN" altLang="en-US" sz="2400" b="0" baseline="0">
              <a:latin typeface="Times New Roman" panose="02020603050405020304" pitchFamily="18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1403350" y="404813"/>
            <a:ext cx="43211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以 </a:t>
            </a:r>
            <a:r>
              <a:rPr lang="zh-CN" altLang="en-US" i="1" baseline="0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i="1" baseline="0">
                <a:latin typeface="Times New Roman" panose="02020603050405020304" pitchFamily="18" charset="0"/>
              </a:rPr>
              <a:t> </a:t>
            </a:r>
            <a:r>
              <a:rPr lang="zh-CN" altLang="en-US" baseline="0">
                <a:latin typeface="Times New Roman" panose="02020603050405020304" pitchFamily="18" charset="0"/>
              </a:rPr>
              <a:t> 为参考点，波由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/>
        </p:nvGraphicFramePr>
        <p:xfrm>
          <a:off x="4859338" y="512763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4" name="Equation" r:id="rId3" imgW="152268" imgH="164957" progId="Equation.DSMT4">
                  <p:embed/>
                </p:oleObj>
              </mc:Choice>
              <mc:Fallback>
                <p:oleObj name="Equation" r:id="rId3" imgW="152268" imgH="16495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512763"/>
                        <a:ext cx="3048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Line 6"/>
          <p:cNvSpPr>
            <a:spLocks noChangeShapeType="1"/>
          </p:cNvSpPr>
          <p:nvPr/>
        </p:nvSpPr>
        <p:spPr bwMode="auto">
          <a:xfrm>
            <a:off x="5240338" y="6651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8678" name="Object 3"/>
          <p:cNvGraphicFramePr>
            <a:graphicFrameLocks noChangeAspect="1"/>
          </p:cNvGraphicFramePr>
          <p:nvPr/>
        </p:nvGraphicFramePr>
        <p:xfrm>
          <a:off x="5621338" y="512763"/>
          <a:ext cx="3810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5" name="Equation" r:id="rId5" imgW="203024" imgH="164957" progId="Equation.DSMT4">
                  <p:embed/>
                </p:oleObj>
              </mc:Choice>
              <mc:Fallback>
                <p:oleObj name="Equation" r:id="rId5" imgW="203024" imgH="164957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1338" y="512763"/>
                        <a:ext cx="381000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9" name="Line 8"/>
          <p:cNvSpPr>
            <a:spLocks noChangeShapeType="1"/>
          </p:cNvSpPr>
          <p:nvPr/>
        </p:nvSpPr>
        <p:spPr bwMode="auto">
          <a:xfrm>
            <a:off x="6002338" y="6651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8680" name="Object 4"/>
          <p:cNvGraphicFramePr>
            <a:graphicFrameLocks noChangeAspect="1"/>
          </p:cNvGraphicFramePr>
          <p:nvPr/>
        </p:nvGraphicFramePr>
        <p:xfrm>
          <a:off x="6397625" y="471488"/>
          <a:ext cx="303213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6" name="Equation" r:id="rId7" imgW="152268" imgH="164957" progId="Equation.DSMT4">
                  <p:embed/>
                </p:oleObj>
              </mc:Choice>
              <mc:Fallback>
                <p:oleObj name="Equation" r:id="rId7" imgW="152268" imgH="164957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25" y="471488"/>
                        <a:ext cx="303213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1" name="Object 5"/>
          <p:cNvGraphicFramePr>
            <a:graphicFrameLocks noChangeAspect="1"/>
          </p:cNvGraphicFramePr>
          <p:nvPr/>
        </p:nvGraphicFramePr>
        <p:xfrm>
          <a:off x="1425575" y="1766888"/>
          <a:ext cx="2217738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7" name="Equation" r:id="rId9" imgW="1930400" imgH="749300" progId="Equation.DSMT4">
                  <p:embed/>
                </p:oleObj>
              </mc:Choice>
              <mc:Fallback>
                <p:oleObj name="Equation" r:id="rId9" imgW="1930400" imgH="749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5575" y="1766888"/>
                        <a:ext cx="2217738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2" name="Object 6"/>
          <p:cNvGraphicFramePr>
            <a:graphicFrameLocks noChangeAspect="1"/>
          </p:cNvGraphicFramePr>
          <p:nvPr/>
        </p:nvGraphicFramePr>
        <p:xfrm>
          <a:off x="1489075" y="3357563"/>
          <a:ext cx="5568950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8" name="Equation" r:id="rId11" imgW="4648200" imgH="749300" progId="Equation.DSMT4">
                  <p:embed/>
                </p:oleObj>
              </mc:Choice>
              <mc:Fallback>
                <p:oleObj name="Equation" r:id="rId11" imgW="4648200" imgH="749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5" y="3357563"/>
                        <a:ext cx="5568950" cy="90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3" name="Rectangle 12"/>
          <p:cNvSpPr>
            <a:spLocks noChangeArrowheads="1"/>
          </p:cNvSpPr>
          <p:nvPr/>
        </p:nvSpPr>
        <p:spPr bwMode="auto">
          <a:xfrm>
            <a:off x="1403350" y="1052513"/>
            <a:ext cx="2438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所需时间：</a:t>
            </a:r>
          </a:p>
        </p:txBody>
      </p:sp>
      <p:sp>
        <p:nvSpPr>
          <p:cNvPr id="44046" name="Text Box 17"/>
          <p:cNvSpPr txBox="1">
            <a:spLocks noChangeArrowheads="1"/>
          </p:cNvSpPr>
          <p:nvPr/>
        </p:nvSpPr>
        <p:spPr bwMode="auto">
          <a:xfrm>
            <a:off x="7092950" y="3068638"/>
            <a:ext cx="41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aseline="0"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44047" name="Text Box 18"/>
          <p:cNvSpPr txBox="1">
            <a:spLocks noChangeArrowheads="1"/>
          </p:cNvSpPr>
          <p:nvPr/>
        </p:nvSpPr>
        <p:spPr bwMode="auto">
          <a:xfrm>
            <a:off x="1438275" y="4422775"/>
            <a:ext cx="30972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整理后得</a:t>
            </a:r>
            <a:endParaRPr lang="zh-CN" altLang="en-US" sz="2400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44048" name="Object 8"/>
          <p:cNvGraphicFramePr>
            <a:graphicFrameLocks noChangeAspect="1"/>
          </p:cNvGraphicFramePr>
          <p:nvPr/>
        </p:nvGraphicFramePr>
        <p:xfrm>
          <a:off x="1592263" y="4868863"/>
          <a:ext cx="4675187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9" name="Equation" r:id="rId13" imgW="3860800" imgH="685800" progId="Equation.DSMT4">
                  <p:embed/>
                </p:oleObj>
              </mc:Choice>
              <mc:Fallback>
                <p:oleObj name="Equation" r:id="rId13" imgW="3860800" imgH="685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3" y="4868863"/>
                        <a:ext cx="4675187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70" name="Text Box 44"/>
          <p:cNvSpPr txBox="1">
            <a:spLocks noChangeArrowheads="1"/>
          </p:cNvSpPr>
          <p:nvPr/>
        </p:nvSpPr>
        <p:spPr bwMode="auto">
          <a:xfrm>
            <a:off x="1419225" y="2822575"/>
            <a:ext cx="254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/>
              <a:t>反射波为：</a:t>
            </a:r>
          </a:p>
        </p:txBody>
      </p:sp>
      <p:sp>
        <p:nvSpPr>
          <p:cNvPr id="28688" name="Text Box 45"/>
          <p:cNvSpPr txBox="1">
            <a:spLocks noChangeArrowheads="1"/>
          </p:cNvSpPr>
          <p:nvPr/>
        </p:nvSpPr>
        <p:spPr bwMode="auto">
          <a:xfrm>
            <a:off x="8640763" y="6400800"/>
            <a:ext cx="5032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19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7128284" y="3465513"/>
            <a:ext cx="1049338" cy="644525"/>
            <a:chOff x="4626" y="2183"/>
            <a:chExt cx="661" cy="406"/>
          </a:xfrm>
        </p:grpSpPr>
        <p:graphicFrame>
          <p:nvGraphicFramePr>
            <p:cNvPr id="28712" name="Object 7"/>
            <p:cNvGraphicFramePr>
              <a:graphicFrameLocks noChangeAspect="1"/>
            </p:cNvGraphicFramePr>
            <p:nvPr/>
          </p:nvGraphicFramePr>
          <p:xfrm>
            <a:off x="5142" y="2257"/>
            <a:ext cx="145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30" name="Equation" r:id="rId15" imgW="152334" imgH="380835" progId="Equation.DSMT4">
                    <p:embed/>
                  </p:oleObj>
                </mc:Choice>
                <mc:Fallback>
                  <p:oleObj name="Equation" r:id="rId15" imgW="152334" imgH="380835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2" y="2257"/>
                          <a:ext cx="145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13" name="Text Box 16"/>
            <p:cNvSpPr txBox="1">
              <a:spLocks noChangeArrowheads="1"/>
            </p:cNvSpPr>
            <p:nvPr/>
          </p:nvSpPr>
          <p:spPr bwMode="auto">
            <a:xfrm>
              <a:off x="4626" y="2183"/>
              <a:ext cx="42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3200" baseline="0" dirty="0">
                  <a:latin typeface="Times New Roman" panose="02020603050405020304" pitchFamily="18" charset="0"/>
                </a:rPr>
                <a:t>+</a:t>
              </a:r>
              <a:r>
                <a:rPr lang="zh-CN" altLang="en-US" sz="3600" i="1" baseline="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</a:t>
              </a:r>
              <a:endParaRPr lang="zh-CN" altLang="en-US" sz="3600" b="0" i="1" baseline="0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28690" name="组合 2"/>
          <p:cNvGrpSpPr>
            <a:grpSpLocks/>
          </p:cNvGrpSpPr>
          <p:nvPr/>
        </p:nvGrpSpPr>
        <p:grpSpPr bwMode="auto">
          <a:xfrm>
            <a:off x="4932363" y="1266825"/>
            <a:ext cx="3884612" cy="1692275"/>
            <a:chOff x="4827588" y="2060575"/>
            <a:chExt cx="3884612" cy="1692275"/>
          </a:xfrm>
        </p:grpSpPr>
        <p:sp>
          <p:nvSpPr>
            <p:cNvPr id="28691" name="Line 7"/>
            <p:cNvSpPr>
              <a:spLocks noChangeShapeType="1"/>
            </p:cNvSpPr>
            <p:nvPr/>
          </p:nvSpPr>
          <p:spPr bwMode="auto">
            <a:xfrm>
              <a:off x="4959350" y="3101975"/>
              <a:ext cx="375285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8692" name="Object 3"/>
            <p:cNvGraphicFramePr>
              <a:graphicFrameLocks noChangeAspect="1"/>
            </p:cNvGraphicFramePr>
            <p:nvPr/>
          </p:nvGraphicFramePr>
          <p:xfrm>
            <a:off x="4827588" y="2971800"/>
            <a:ext cx="263525" cy="260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31" r:id="rId17" imgW="101821" imgH="101821" progId="Equation.3">
                    <p:embed/>
                  </p:oleObj>
                </mc:Choice>
                <mc:Fallback>
                  <p:oleObj r:id="rId17" imgW="101821" imgH="101821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7588" y="2971800"/>
                          <a:ext cx="263525" cy="260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93" name="Line 9"/>
            <p:cNvSpPr>
              <a:spLocks noChangeShapeType="1"/>
            </p:cNvSpPr>
            <p:nvPr/>
          </p:nvSpPr>
          <p:spPr bwMode="auto">
            <a:xfrm>
              <a:off x="4892675" y="2320925"/>
              <a:ext cx="0" cy="65087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4" name="Line 10"/>
            <p:cNvSpPr>
              <a:spLocks noChangeShapeType="1"/>
            </p:cNvSpPr>
            <p:nvPr/>
          </p:nvSpPr>
          <p:spPr bwMode="auto">
            <a:xfrm>
              <a:off x="4892675" y="2451100"/>
              <a:ext cx="3160713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5" name="Line 11"/>
            <p:cNvSpPr>
              <a:spLocks noChangeShapeType="1"/>
            </p:cNvSpPr>
            <p:nvPr/>
          </p:nvSpPr>
          <p:spPr bwMode="auto">
            <a:xfrm>
              <a:off x="6670675" y="2190750"/>
              <a:ext cx="658813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6" name="Line 12"/>
            <p:cNvSpPr>
              <a:spLocks noChangeShapeType="1"/>
            </p:cNvSpPr>
            <p:nvPr/>
          </p:nvSpPr>
          <p:spPr bwMode="auto">
            <a:xfrm>
              <a:off x="4892675" y="3232150"/>
              <a:ext cx="593725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8697" name="Object 4"/>
            <p:cNvGraphicFramePr>
              <a:graphicFrameLocks noChangeAspect="1"/>
            </p:cNvGraphicFramePr>
            <p:nvPr/>
          </p:nvGraphicFramePr>
          <p:xfrm>
            <a:off x="4922838" y="2760663"/>
            <a:ext cx="173037" cy="271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32" name="Equation" r:id="rId19" imgW="203024" imgH="317225" progId="Equation.DSMT4">
                    <p:embed/>
                  </p:oleObj>
                </mc:Choice>
                <mc:Fallback>
                  <p:oleObj name="Equation" r:id="rId19" imgW="203024" imgH="317225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2838" y="2760663"/>
                          <a:ext cx="173037" cy="271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98" name="Line 14"/>
            <p:cNvSpPr>
              <a:spLocks noChangeShapeType="1"/>
            </p:cNvSpPr>
            <p:nvPr/>
          </p:nvSpPr>
          <p:spPr bwMode="auto">
            <a:xfrm>
              <a:off x="4892675" y="3167063"/>
              <a:ext cx="0" cy="39211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9" name="Line 15"/>
            <p:cNvSpPr>
              <a:spLocks noChangeShapeType="1"/>
            </p:cNvSpPr>
            <p:nvPr/>
          </p:nvSpPr>
          <p:spPr bwMode="auto">
            <a:xfrm>
              <a:off x="5486400" y="3101975"/>
              <a:ext cx="0" cy="39052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8700" name="Object 5"/>
            <p:cNvGraphicFramePr>
              <a:graphicFrameLocks noChangeAspect="1"/>
            </p:cNvGraphicFramePr>
            <p:nvPr/>
          </p:nvGraphicFramePr>
          <p:xfrm>
            <a:off x="5294313" y="2106613"/>
            <a:ext cx="976312" cy="303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33" name="Equation" r:id="rId21" imgW="1015559" imgH="317362" progId="Equation.DSMT4">
                    <p:embed/>
                  </p:oleObj>
                </mc:Choice>
                <mc:Fallback>
                  <p:oleObj name="Equation" r:id="rId21" imgW="1015559" imgH="317362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4313" y="2106613"/>
                          <a:ext cx="976312" cy="303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01" name="Object 6"/>
            <p:cNvGraphicFramePr>
              <a:graphicFrameLocks noChangeAspect="1"/>
            </p:cNvGraphicFramePr>
            <p:nvPr/>
          </p:nvGraphicFramePr>
          <p:xfrm>
            <a:off x="7394575" y="2060575"/>
            <a:ext cx="274638" cy="296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34" name="Equation" r:id="rId23" imgW="126835" imgH="139518" progId="Equation.DSMT4">
                    <p:embed/>
                  </p:oleObj>
                </mc:Choice>
                <mc:Fallback>
                  <p:oleObj name="Equation" r:id="rId23" imgW="126835" imgH="139518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94575" y="2060575"/>
                          <a:ext cx="274638" cy="2968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02" name="Rectangle 18"/>
            <p:cNvSpPr>
              <a:spLocks noChangeArrowheads="1"/>
            </p:cNvSpPr>
            <p:nvPr/>
          </p:nvSpPr>
          <p:spPr bwMode="auto">
            <a:xfrm>
              <a:off x="8053388" y="2125663"/>
              <a:ext cx="198437" cy="156368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graphicFrame>
          <p:nvGraphicFramePr>
            <p:cNvPr id="28703" name="Object 7"/>
            <p:cNvGraphicFramePr>
              <a:graphicFrameLocks noChangeAspect="1"/>
            </p:cNvGraphicFramePr>
            <p:nvPr/>
          </p:nvGraphicFramePr>
          <p:xfrm>
            <a:off x="8280400" y="3140075"/>
            <a:ext cx="360363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35" name="Equation" r:id="rId25" imgW="177492" imgH="164814" progId="Equation.DSMT4">
                    <p:embed/>
                  </p:oleObj>
                </mc:Choice>
                <mc:Fallback>
                  <p:oleObj name="Equation" r:id="rId25" imgW="177492" imgH="164814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80400" y="3140075"/>
                          <a:ext cx="360363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04" name="Object 8"/>
            <p:cNvGraphicFramePr>
              <a:graphicFrameLocks noChangeAspect="1"/>
            </p:cNvGraphicFramePr>
            <p:nvPr/>
          </p:nvGraphicFramePr>
          <p:xfrm>
            <a:off x="7704138" y="2765425"/>
            <a:ext cx="349250" cy="249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36" name="Equation" r:id="rId27" imgW="406048" imgH="291847" progId="Equation.DSMT4">
                    <p:embed/>
                  </p:oleObj>
                </mc:Choice>
                <mc:Fallback>
                  <p:oleObj name="Equation" r:id="rId27" imgW="406048" imgH="291847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04138" y="2765425"/>
                          <a:ext cx="349250" cy="249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05" name="Object 9"/>
            <p:cNvGraphicFramePr>
              <a:graphicFrameLocks noChangeAspect="1"/>
            </p:cNvGraphicFramePr>
            <p:nvPr/>
          </p:nvGraphicFramePr>
          <p:xfrm>
            <a:off x="7921625" y="2971800"/>
            <a:ext cx="263525" cy="260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37" r:id="rId29" imgW="101821" imgH="101821" progId="Equation.3">
                    <p:embed/>
                  </p:oleObj>
                </mc:Choice>
                <mc:Fallback>
                  <p:oleObj r:id="rId29" imgW="101821" imgH="101821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21625" y="2971800"/>
                          <a:ext cx="263525" cy="260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06" name="Object 10"/>
            <p:cNvGraphicFramePr>
              <a:graphicFrameLocks noChangeAspect="1"/>
            </p:cNvGraphicFramePr>
            <p:nvPr/>
          </p:nvGraphicFramePr>
          <p:xfrm>
            <a:off x="5068888" y="3179763"/>
            <a:ext cx="273050" cy="573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38" name="Equation" r:id="rId30" imgW="317362" imgH="672808" progId="Equation.DSMT4">
                    <p:embed/>
                  </p:oleObj>
                </mc:Choice>
                <mc:Fallback>
                  <p:oleObj name="Equation" r:id="rId30" imgW="317362" imgH="672808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68888" y="3179763"/>
                          <a:ext cx="273050" cy="5730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07" name="Object 11"/>
            <p:cNvGraphicFramePr>
              <a:graphicFrameLocks noChangeAspect="1"/>
            </p:cNvGraphicFramePr>
            <p:nvPr/>
          </p:nvGraphicFramePr>
          <p:xfrm>
            <a:off x="5345113" y="2689225"/>
            <a:ext cx="249237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39" name="Equation" r:id="rId32" imgW="291973" imgH="380835" progId="Equation.DSMT4">
                    <p:embed/>
                  </p:oleObj>
                </mc:Choice>
                <mc:Fallback>
                  <p:oleObj name="Equation" r:id="rId32" imgW="291973" imgH="380835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5113" y="2689225"/>
                          <a:ext cx="249237" cy="327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08" name="Oval 24"/>
            <p:cNvSpPr>
              <a:spLocks noChangeArrowheads="1"/>
            </p:cNvSpPr>
            <p:nvPr/>
          </p:nvSpPr>
          <p:spPr bwMode="auto">
            <a:xfrm>
              <a:off x="5419725" y="3036888"/>
              <a:ext cx="131763" cy="13017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28709" name="Oval 33"/>
            <p:cNvSpPr>
              <a:spLocks noChangeArrowheads="1"/>
            </p:cNvSpPr>
            <p:nvPr/>
          </p:nvSpPr>
          <p:spPr bwMode="auto">
            <a:xfrm>
              <a:off x="6618288" y="3033713"/>
              <a:ext cx="128587" cy="1397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graphicFrame>
          <p:nvGraphicFramePr>
            <p:cNvPr id="28710" name="Object 15"/>
            <p:cNvGraphicFramePr>
              <a:graphicFrameLocks noChangeAspect="1"/>
            </p:cNvGraphicFramePr>
            <p:nvPr/>
          </p:nvGraphicFramePr>
          <p:xfrm>
            <a:off x="6535738" y="3190875"/>
            <a:ext cx="269875" cy="274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40" name="Equation" r:id="rId34" imgW="253890" imgH="241195" progId="Equation.DSMT4">
                    <p:embed/>
                  </p:oleObj>
                </mc:Choice>
                <mc:Fallback>
                  <p:oleObj name="Equation" r:id="rId34" imgW="253890" imgH="241195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35738" y="3190875"/>
                          <a:ext cx="269875" cy="274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11" name="Object 16"/>
            <p:cNvGraphicFramePr>
              <a:graphicFrameLocks noChangeAspect="1"/>
            </p:cNvGraphicFramePr>
            <p:nvPr/>
          </p:nvGraphicFramePr>
          <p:xfrm>
            <a:off x="6607175" y="2708275"/>
            <a:ext cx="280988" cy="30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41" name="Equation" r:id="rId36" imgW="291973" imgH="291973" progId="Equation.DSMT4">
                    <p:embed/>
                  </p:oleObj>
                </mc:Choice>
                <mc:Fallback>
                  <p:oleObj name="Equation" r:id="rId36" imgW="291973" imgH="291973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07175" y="2708275"/>
                          <a:ext cx="280988" cy="301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4" name="直接连接符 3"/>
          <p:cNvCxnSpPr/>
          <p:nvPr/>
        </p:nvCxnSpPr>
        <p:spPr bwMode="auto">
          <a:xfrm>
            <a:off x="7128284" y="4106863"/>
            <a:ext cx="81915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文本框 4"/>
          <p:cNvSpPr txBox="1"/>
          <p:nvPr/>
        </p:nvSpPr>
        <p:spPr>
          <a:xfrm>
            <a:off x="6817277" y="410593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aseline="0" dirty="0" smtClean="0"/>
              <a:t>半波损失</a:t>
            </a:r>
            <a:endParaRPr lang="en-US" baseline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"/>
                                        <p:tgtEl>
                                          <p:spTgt spid="44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440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75"/>
                                        <p:tgtEl>
                                          <p:spTgt spid="44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4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autoUpdateAnimBg="0"/>
      <p:bldP spid="44035" grpId="0" autoUpdateAnimBg="0"/>
      <p:bldP spid="44043" grpId="0" autoUpdateAnimBg="0"/>
      <p:bldP spid="44046" grpId="0" autoUpdateAnimBg="0"/>
      <p:bldP spid="44047" grpId="0" autoUpdateAnimBg="0"/>
      <p:bldP spid="44070" grpId="0" autoUpdateAnimBg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3238" y="1577975"/>
            <a:ext cx="17287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>
                <a:latin typeface="Times New Roman" panose="02020603050405020304" pitchFamily="18" charset="0"/>
              </a:rPr>
              <a:t>（3）</a:t>
            </a:r>
          </a:p>
        </p:txBody>
      </p:sp>
      <p:graphicFrame>
        <p:nvGraphicFramePr>
          <p:cNvPr id="45059" name="Object 2"/>
          <p:cNvGraphicFramePr>
            <a:graphicFrameLocks noChangeAspect="1"/>
          </p:cNvGraphicFramePr>
          <p:nvPr/>
        </p:nvGraphicFramePr>
        <p:xfrm>
          <a:off x="1955800" y="2060575"/>
          <a:ext cx="5305425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7" name="Equation" r:id="rId3" imgW="5219700" imgH="685800" progId="Equation.DSMT4">
                  <p:embed/>
                </p:oleObj>
              </mc:Choice>
              <mc:Fallback>
                <p:oleObj name="Equation" r:id="rId3" imgW="5219700" imgH="685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2060575"/>
                        <a:ext cx="5305425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1512888" y="2924175"/>
            <a:ext cx="19796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波腹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45061" name="Object 3"/>
          <p:cNvGraphicFramePr>
            <a:graphicFrameLocks noChangeAspect="1"/>
          </p:cNvGraphicFramePr>
          <p:nvPr/>
        </p:nvGraphicFramePr>
        <p:xfrm>
          <a:off x="2565400" y="2838450"/>
          <a:ext cx="30353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8" name="Equation" r:id="rId5" imgW="2908300" imgH="685800" progId="Equation.DSMT4">
                  <p:embed/>
                </p:oleObj>
              </mc:Choice>
              <mc:Fallback>
                <p:oleObj name="Equation" r:id="rId5" imgW="2908300" imgH="685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2838450"/>
                        <a:ext cx="3035300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2" name="Object 4"/>
          <p:cNvGraphicFramePr>
            <a:graphicFrameLocks noChangeAspect="1"/>
          </p:cNvGraphicFramePr>
          <p:nvPr/>
        </p:nvGraphicFramePr>
        <p:xfrm>
          <a:off x="2532063" y="3644900"/>
          <a:ext cx="1677987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9" name="Equation" r:id="rId7" imgW="1562100" imgH="685800" progId="Equation.DSMT4">
                  <p:embed/>
                </p:oleObj>
              </mc:Choice>
              <mc:Fallback>
                <p:oleObj name="Equation" r:id="rId7" imgW="1562100" imgH="685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3644900"/>
                        <a:ext cx="1677987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3" name="Object 5"/>
          <p:cNvGraphicFramePr>
            <a:graphicFrameLocks noChangeAspect="1"/>
          </p:cNvGraphicFramePr>
          <p:nvPr/>
        </p:nvGraphicFramePr>
        <p:xfrm>
          <a:off x="4337050" y="3716338"/>
          <a:ext cx="827088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60" name="Equation" r:id="rId9" imgW="672808" imgH="317362" progId="Equation.DSMT4">
                  <p:embed/>
                </p:oleObj>
              </mc:Choice>
              <mc:Fallback>
                <p:oleObj name="Equation" r:id="rId9" imgW="672808" imgH="317362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7050" y="3716338"/>
                        <a:ext cx="827088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4" name="Object 6"/>
          <p:cNvGraphicFramePr>
            <a:graphicFrameLocks noChangeAspect="1"/>
          </p:cNvGraphicFramePr>
          <p:nvPr/>
        </p:nvGraphicFramePr>
        <p:xfrm>
          <a:off x="5508625" y="3789363"/>
          <a:ext cx="25495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61" name="Equation" r:id="rId11" imgW="2235200" imgH="393700" progId="Equation.DSMT4">
                  <p:embed/>
                </p:oleObj>
              </mc:Choice>
              <mc:Fallback>
                <p:oleObj name="Equation" r:id="rId11" imgW="22352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3789363"/>
                        <a:ext cx="254952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5" name="Object 7"/>
          <p:cNvGraphicFramePr>
            <a:graphicFrameLocks noChangeAspect="1"/>
          </p:cNvGraphicFramePr>
          <p:nvPr/>
        </p:nvGraphicFramePr>
        <p:xfrm>
          <a:off x="2597150" y="5089525"/>
          <a:ext cx="26844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62" name="MathType 6.0 Equation" r:id="rId13" imgW="2235200" imgH="393700" progId="Equation.DSMT4">
                  <p:embed/>
                </p:oleObj>
              </mc:Choice>
              <mc:Fallback>
                <p:oleObj name="MathType 6.0 Equation" r:id="rId13" imgW="2235200" imgH="3937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7150" y="5089525"/>
                        <a:ext cx="2684463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6" name="Object 8"/>
          <p:cNvGraphicFramePr>
            <a:graphicFrameLocks noChangeAspect="1"/>
          </p:cNvGraphicFramePr>
          <p:nvPr/>
        </p:nvGraphicFramePr>
        <p:xfrm>
          <a:off x="2605088" y="5683250"/>
          <a:ext cx="2668587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63" name="MathType 6.0 Equation" r:id="rId15" imgW="2006600" imgH="673100" progId="Equation.DSMT4">
                  <p:embed/>
                </p:oleObj>
              </mc:Choice>
              <mc:Fallback>
                <p:oleObj name="MathType 6.0 Equation" r:id="rId15" imgW="2006600" imgH="6731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5088" y="5683250"/>
                        <a:ext cx="2668587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9" name="Text Box 13"/>
          <p:cNvSpPr txBox="1">
            <a:spLocks noChangeArrowheads="1"/>
          </p:cNvSpPr>
          <p:nvPr/>
        </p:nvSpPr>
        <p:spPr bwMode="auto">
          <a:xfrm>
            <a:off x="5321300" y="5805488"/>
            <a:ext cx="20875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共10个波腹</a:t>
            </a:r>
            <a:endParaRPr lang="zh-CN" altLang="en-US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45070" name="Object 9"/>
          <p:cNvGraphicFramePr>
            <a:graphicFrameLocks noChangeAspect="1"/>
          </p:cNvGraphicFramePr>
          <p:nvPr/>
        </p:nvGraphicFramePr>
        <p:xfrm>
          <a:off x="2597150" y="4308475"/>
          <a:ext cx="25431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64" name="Equation" r:id="rId17" imgW="2057400" imgH="673100" progId="Equation.DSMT4">
                  <p:embed/>
                </p:oleObj>
              </mc:Choice>
              <mc:Fallback>
                <p:oleObj name="Equation" r:id="rId17" imgW="2057400" imgH="6731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7150" y="4308475"/>
                        <a:ext cx="2543175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3" name="Text Box 17"/>
          <p:cNvSpPr txBox="1">
            <a:spLocks noChangeArrowheads="1"/>
          </p:cNvSpPr>
          <p:nvPr/>
        </p:nvSpPr>
        <p:spPr bwMode="auto">
          <a:xfrm>
            <a:off x="1547813" y="1557338"/>
            <a:ext cx="6985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入射波与反射波叠加成驻波，方程为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955800" y="92075"/>
            <a:ext cx="5091113" cy="1377950"/>
            <a:chOff x="0" y="0"/>
            <a:chExt cx="3207" cy="868"/>
          </a:xfrm>
        </p:grpSpPr>
        <p:graphicFrame>
          <p:nvGraphicFramePr>
            <p:cNvPr id="29712" name="Object 10"/>
            <p:cNvGraphicFramePr>
              <a:graphicFrameLocks noChangeAspect="1"/>
            </p:cNvGraphicFramePr>
            <p:nvPr/>
          </p:nvGraphicFramePr>
          <p:xfrm>
            <a:off x="628" y="385"/>
            <a:ext cx="2579" cy="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65" name="Equation" r:id="rId19" imgW="3860800" imgH="685800" progId="Equation.DSMT4">
                    <p:embed/>
                  </p:oleObj>
                </mc:Choice>
                <mc:Fallback>
                  <p:oleObj name="Equation" r:id="rId19" imgW="3860800" imgH="6858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8" y="385"/>
                          <a:ext cx="2579" cy="4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13" name="Object 11"/>
            <p:cNvGraphicFramePr>
              <a:graphicFrameLocks noChangeAspect="1"/>
            </p:cNvGraphicFramePr>
            <p:nvPr/>
          </p:nvGraphicFramePr>
          <p:xfrm>
            <a:off x="606" y="0"/>
            <a:ext cx="2300" cy="4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66" name="Equation" r:id="rId21" imgW="2895600" imgH="685800" progId="Equation.DSMT4">
                    <p:embed/>
                  </p:oleObj>
                </mc:Choice>
                <mc:Fallback>
                  <p:oleObj name="Equation" r:id="rId21" imgW="2895600" imgH="68580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6" y="0"/>
                          <a:ext cx="2300" cy="4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14" name="AutoShape 21"/>
            <p:cNvSpPr>
              <a:spLocks/>
            </p:cNvSpPr>
            <p:nvPr/>
          </p:nvSpPr>
          <p:spPr bwMode="auto">
            <a:xfrm>
              <a:off x="419" y="281"/>
              <a:ext cx="160" cy="346"/>
            </a:xfrm>
            <a:prstGeom prst="leftBrace">
              <a:avLst>
                <a:gd name="adj1" fmla="val 19012"/>
                <a:gd name="adj2" fmla="val 50000"/>
              </a:avLst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graphicFrame>
          <p:nvGraphicFramePr>
            <p:cNvPr id="29715" name="Object 22"/>
            <p:cNvGraphicFramePr>
              <a:graphicFrameLocks noChangeAspect="1"/>
            </p:cNvGraphicFramePr>
            <p:nvPr/>
          </p:nvGraphicFramePr>
          <p:xfrm>
            <a:off x="0" y="295"/>
            <a:ext cx="443" cy="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67" r:id="rId23" imgW="3286125" imgH="3038475" progId="">
                    <p:embed/>
                  </p:oleObj>
                </mc:Choice>
                <mc:Fallback>
                  <p:oleObj r:id="rId23" imgW="3286125" imgH="3038475" progId="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95"/>
                          <a:ext cx="443" cy="4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711" name="Text Box 23"/>
          <p:cNvSpPr txBox="1">
            <a:spLocks noChangeArrowheads="1"/>
          </p:cNvSpPr>
          <p:nvPr/>
        </p:nvSpPr>
        <p:spPr bwMode="auto">
          <a:xfrm>
            <a:off x="8640763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20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531281" y="2624138"/>
            <a:ext cx="2584585" cy="1200906"/>
            <a:chOff x="6531281" y="2624138"/>
            <a:chExt cx="2584585" cy="1200906"/>
          </a:xfrm>
        </p:grpSpPr>
        <p:grpSp>
          <p:nvGrpSpPr>
            <p:cNvPr id="20" name="组合 2"/>
            <p:cNvGrpSpPr>
              <a:grpSpLocks/>
            </p:cNvGrpSpPr>
            <p:nvPr/>
          </p:nvGrpSpPr>
          <p:grpSpPr bwMode="auto">
            <a:xfrm>
              <a:off x="6531281" y="2624138"/>
              <a:ext cx="2584585" cy="1117601"/>
              <a:chOff x="4827588" y="2060575"/>
              <a:chExt cx="3884612" cy="1692275"/>
            </a:xfrm>
          </p:grpSpPr>
          <p:sp>
            <p:nvSpPr>
              <p:cNvPr id="21" name="Line 7"/>
              <p:cNvSpPr>
                <a:spLocks noChangeShapeType="1"/>
              </p:cNvSpPr>
              <p:nvPr/>
            </p:nvSpPr>
            <p:spPr bwMode="auto">
              <a:xfrm>
                <a:off x="4959350" y="3101975"/>
                <a:ext cx="375285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22" name="Object 3"/>
              <p:cNvGraphicFramePr>
                <a:graphicFrameLocks noChangeAspect="1"/>
              </p:cNvGraphicFramePr>
              <p:nvPr/>
            </p:nvGraphicFramePr>
            <p:xfrm>
              <a:off x="4827588" y="2971800"/>
              <a:ext cx="263525" cy="260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068" r:id="rId25" imgW="101821" imgH="101821" progId="Equation.3">
                      <p:embed/>
                    </p:oleObj>
                  </mc:Choice>
                  <mc:Fallback>
                    <p:oleObj r:id="rId25" imgW="101821" imgH="101821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7588" y="2971800"/>
                            <a:ext cx="263525" cy="2603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3" name="Line 9"/>
              <p:cNvSpPr>
                <a:spLocks noChangeShapeType="1"/>
              </p:cNvSpPr>
              <p:nvPr/>
            </p:nvSpPr>
            <p:spPr bwMode="auto">
              <a:xfrm>
                <a:off x="4892675" y="2320925"/>
                <a:ext cx="0" cy="650875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Line 10"/>
              <p:cNvSpPr>
                <a:spLocks noChangeShapeType="1"/>
              </p:cNvSpPr>
              <p:nvPr/>
            </p:nvSpPr>
            <p:spPr bwMode="auto">
              <a:xfrm>
                <a:off x="4892675" y="2451100"/>
                <a:ext cx="3160713" cy="0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Line 11"/>
              <p:cNvSpPr>
                <a:spLocks noChangeShapeType="1"/>
              </p:cNvSpPr>
              <p:nvPr/>
            </p:nvSpPr>
            <p:spPr bwMode="auto">
              <a:xfrm>
                <a:off x="6670675" y="2190750"/>
                <a:ext cx="658813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"/>
              <p:cNvSpPr>
                <a:spLocks noChangeShapeType="1"/>
              </p:cNvSpPr>
              <p:nvPr/>
            </p:nvSpPr>
            <p:spPr bwMode="auto">
              <a:xfrm>
                <a:off x="4892675" y="3232150"/>
                <a:ext cx="593725" cy="0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27" name="Object 4"/>
              <p:cNvGraphicFramePr>
                <a:graphicFrameLocks noChangeAspect="1"/>
              </p:cNvGraphicFramePr>
              <p:nvPr/>
            </p:nvGraphicFramePr>
            <p:xfrm>
              <a:off x="4922838" y="2760663"/>
              <a:ext cx="173037" cy="2714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069" name="Equation" r:id="rId27" imgW="203024" imgH="317225" progId="Equation.DSMT4">
                      <p:embed/>
                    </p:oleObj>
                  </mc:Choice>
                  <mc:Fallback>
                    <p:oleObj name="Equation" r:id="rId27" imgW="203024" imgH="317225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22838" y="2760663"/>
                            <a:ext cx="173037" cy="2714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" name="Line 14"/>
              <p:cNvSpPr>
                <a:spLocks noChangeShapeType="1"/>
              </p:cNvSpPr>
              <p:nvPr/>
            </p:nvSpPr>
            <p:spPr bwMode="auto">
              <a:xfrm>
                <a:off x="4892675" y="3167063"/>
                <a:ext cx="0" cy="39211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15"/>
              <p:cNvSpPr>
                <a:spLocks noChangeShapeType="1"/>
              </p:cNvSpPr>
              <p:nvPr/>
            </p:nvSpPr>
            <p:spPr bwMode="auto">
              <a:xfrm>
                <a:off x="5486400" y="3101975"/>
                <a:ext cx="0" cy="390525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30" name="Object 5"/>
              <p:cNvGraphicFramePr>
                <a:graphicFrameLocks noChangeAspect="1"/>
              </p:cNvGraphicFramePr>
              <p:nvPr/>
            </p:nvGraphicFramePr>
            <p:xfrm>
              <a:off x="5294313" y="2106613"/>
              <a:ext cx="976312" cy="3032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070" name="Equation" r:id="rId29" imgW="1015559" imgH="317362" progId="Equation.DSMT4">
                      <p:embed/>
                    </p:oleObj>
                  </mc:Choice>
                  <mc:Fallback>
                    <p:oleObj name="Equation" r:id="rId29" imgW="1015559" imgH="317362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94313" y="2106613"/>
                            <a:ext cx="976312" cy="3032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Object 6"/>
              <p:cNvGraphicFramePr>
                <a:graphicFrameLocks noChangeAspect="1"/>
              </p:cNvGraphicFramePr>
              <p:nvPr/>
            </p:nvGraphicFramePr>
            <p:xfrm>
              <a:off x="7394575" y="2060575"/>
              <a:ext cx="274638" cy="2968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071" name="Equation" r:id="rId31" imgW="126835" imgH="139518" progId="Equation.DSMT4">
                      <p:embed/>
                    </p:oleObj>
                  </mc:Choice>
                  <mc:Fallback>
                    <p:oleObj name="Equation" r:id="rId31" imgW="126835" imgH="139518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394575" y="2060575"/>
                            <a:ext cx="274638" cy="2968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8053388" y="2125663"/>
                <a:ext cx="198437" cy="1563687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graphicFrame>
            <p:nvGraphicFramePr>
              <p:cNvPr id="33" name="Object 7"/>
              <p:cNvGraphicFramePr>
                <a:graphicFrameLocks noChangeAspect="1"/>
              </p:cNvGraphicFramePr>
              <p:nvPr/>
            </p:nvGraphicFramePr>
            <p:xfrm>
              <a:off x="8280400" y="3140075"/>
              <a:ext cx="360363" cy="328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072" name="Equation" r:id="rId33" imgW="177492" imgH="164814" progId="Equation.DSMT4">
                      <p:embed/>
                    </p:oleObj>
                  </mc:Choice>
                  <mc:Fallback>
                    <p:oleObj name="Equation" r:id="rId33" imgW="177492" imgH="164814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280400" y="3140075"/>
                            <a:ext cx="360363" cy="3286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" name="Object 8"/>
              <p:cNvGraphicFramePr>
                <a:graphicFrameLocks noChangeAspect="1"/>
              </p:cNvGraphicFramePr>
              <p:nvPr/>
            </p:nvGraphicFramePr>
            <p:xfrm>
              <a:off x="7704138" y="2765425"/>
              <a:ext cx="349250" cy="2492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073" name="Equation" r:id="rId35" imgW="406048" imgH="291847" progId="Equation.DSMT4">
                      <p:embed/>
                    </p:oleObj>
                  </mc:Choice>
                  <mc:Fallback>
                    <p:oleObj name="Equation" r:id="rId35" imgW="406048" imgH="291847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704138" y="2765425"/>
                            <a:ext cx="349250" cy="2492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" name="Object 9"/>
              <p:cNvGraphicFramePr>
                <a:graphicFrameLocks noChangeAspect="1"/>
              </p:cNvGraphicFramePr>
              <p:nvPr/>
            </p:nvGraphicFramePr>
            <p:xfrm>
              <a:off x="7921625" y="2971800"/>
              <a:ext cx="263525" cy="260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074" r:id="rId37" imgW="101821" imgH="101821" progId="Equation.3">
                      <p:embed/>
                    </p:oleObj>
                  </mc:Choice>
                  <mc:Fallback>
                    <p:oleObj r:id="rId37" imgW="101821" imgH="101821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921625" y="2971800"/>
                            <a:ext cx="263525" cy="2603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" name="Object 10"/>
              <p:cNvGraphicFramePr>
                <a:graphicFrameLocks noChangeAspect="1"/>
              </p:cNvGraphicFramePr>
              <p:nvPr/>
            </p:nvGraphicFramePr>
            <p:xfrm>
              <a:off x="5068888" y="3179763"/>
              <a:ext cx="273050" cy="5730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075" name="Equation" r:id="rId38" imgW="317362" imgH="672808" progId="Equation.DSMT4">
                      <p:embed/>
                    </p:oleObj>
                  </mc:Choice>
                  <mc:Fallback>
                    <p:oleObj name="Equation" r:id="rId38" imgW="317362" imgH="672808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68888" y="3179763"/>
                            <a:ext cx="273050" cy="5730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" name="Object 11"/>
              <p:cNvGraphicFramePr>
                <a:graphicFrameLocks noChangeAspect="1"/>
              </p:cNvGraphicFramePr>
              <p:nvPr/>
            </p:nvGraphicFramePr>
            <p:xfrm>
              <a:off x="5345113" y="2689225"/>
              <a:ext cx="249237" cy="327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076" name="Equation" r:id="rId40" imgW="291973" imgH="380835" progId="Equation.DSMT4">
                      <p:embed/>
                    </p:oleObj>
                  </mc:Choice>
                  <mc:Fallback>
                    <p:oleObj name="Equation" r:id="rId40" imgW="291973" imgH="380835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45113" y="2689225"/>
                            <a:ext cx="249237" cy="3270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" name="Oval 24"/>
              <p:cNvSpPr>
                <a:spLocks noChangeArrowheads="1"/>
              </p:cNvSpPr>
              <p:nvPr/>
            </p:nvSpPr>
            <p:spPr bwMode="auto">
              <a:xfrm>
                <a:off x="5419725" y="3036888"/>
                <a:ext cx="131763" cy="13017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39" name="Oval 33"/>
              <p:cNvSpPr>
                <a:spLocks noChangeArrowheads="1"/>
              </p:cNvSpPr>
              <p:nvPr/>
            </p:nvSpPr>
            <p:spPr bwMode="auto">
              <a:xfrm>
                <a:off x="6618288" y="3033713"/>
                <a:ext cx="128587" cy="1397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graphicFrame>
            <p:nvGraphicFramePr>
              <p:cNvPr id="40" name="Object 15"/>
              <p:cNvGraphicFramePr>
                <a:graphicFrameLocks noChangeAspect="1"/>
              </p:cNvGraphicFramePr>
              <p:nvPr/>
            </p:nvGraphicFramePr>
            <p:xfrm>
              <a:off x="6535738" y="3190875"/>
              <a:ext cx="269875" cy="2746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077" name="Equation" r:id="rId42" imgW="253890" imgH="241195" progId="Equation.DSMT4">
                      <p:embed/>
                    </p:oleObj>
                  </mc:Choice>
                  <mc:Fallback>
                    <p:oleObj name="Equation" r:id="rId42" imgW="253890" imgH="241195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35738" y="3190875"/>
                            <a:ext cx="269875" cy="2746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" name="Object 16"/>
              <p:cNvGraphicFramePr>
                <a:graphicFrameLocks noChangeAspect="1"/>
              </p:cNvGraphicFramePr>
              <p:nvPr/>
            </p:nvGraphicFramePr>
            <p:xfrm>
              <a:off x="6607175" y="2708275"/>
              <a:ext cx="280988" cy="3016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078" name="Equation" r:id="rId44" imgW="291973" imgH="291973" progId="Equation.DSMT4">
                      <p:embed/>
                    </p:oleObj>
                  </mc:Choice>
                  <mc:Fallback>
                    <p:oleObj name="Equation" r:id="rId44" imgW="291973" imgH="291973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607175" y="2708275"/>
                            <a:ext cx="280988" cy="3016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4" name="直接箭头连接符 3"/>
            <p:cNvCxnSpPr/>
            <p:nvPr/>
          </p:nvCxnSpPr>
          <p:spPr bwMode="auto">
            <a:xfrm flipH="1">
              <a:off x="7976726" y="3551978"/>
              <a:ext cx="584622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" name="文本框 4"/>
            <p:cNvSpPr txBox="1"/>
            <p:nvPr/>
          </p:nvSpPr>
          <p:spPr>
            <a:xfrm>
              <a:off x="7848364" y="3445453"/>
              <a:ext cx="906017" cy="37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反射波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75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75"/>
                                        <p:tgtEl>
                                          <p:spTgt spid="45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5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4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4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4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8" grpId="0" autoUpdateAnimBg="0"/>
      <p:bldP spid="45060" grpId="0" autoUpdateAnimBg="0"/>
      <p:bldP spid="45069" grpId="0" autoUpdateAnimBg="0"/>
      <p:bldP spid="45073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565150" y="288925"/>
            <a:ext cx="838835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. </a:t>
            </a:r>
            <a:r>
              <a:rPr lang="zh-CN" altLang="en-US" baseline="0">
                <a:latin typeface="Times New Roman" panose="02020603050405020304" pitchFamily="18" charset="0"/>
              </a:rPr>
              <a:t>同一媒质中的两个相干波源, 分别位于</a:t>
            </a:r>
            <a:r>
              <a:rPr lang="zh-CN" altLang="en-US" i="1" baseline="0">
                <a:latin typeface="Times New Roman" panose="02020603050405020304" pitchFamily="18" charset="0"/>
              </a:rPr>
              <a:t>x</a:t>
            </a:r>
            <a:r>
              <a:rPr lang="zh-CN" altLang="en-US" baseline="0">
                <a:latin typeface="Times New Roman" panose="02020603050405020304" pitchFamily="18" charset="0"/>
              </a:rPr>
              <a:t>轴上</a:t>
            </a:r>
            <a:r>
              <a:rPr lang="zh-CN" altLang="en-US" i="1" baseline="0">
                <a:latin typeface="Times New Roman" panose="02020603050405020304" pitchFamily="18" charset="0"/>
              </a:rPr>
              <a:t> </a:t>
            </a:r>
          </a:p>
          <a:p>
            <a:pPr eaLnBrk="1" hangingPunct="1"/>
            <a:r>
              <a:rPr lang="zh-CN" altLang="en-US" i="1" baseline="0">
                <a:latin typeface="Times New Roman" panose="02020603050405020304" pitchFamily="18" charset="0"/>
              </a:rPr>
              <a:t>        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>
                <a:solidFill>
                  <a:srgbClr val="0000CC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=</a:t>
            </a:r>
            <a:r>
              <a:rPr lang="zh-CN" altLang="en-US" b="0" baseline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b="0" baseline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1.5 m, 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=4.5 m</a:t>
            </a:r>
            <a:r>
              <a:rPr lang="zh-CN" altLang="en-US" baseline="0">
                <a:latin typeface="Times New Roman" panose="02020603050405020304" pitchFamily="18" charset="0"/>
              </a:rPr>
              <a:t>处, 其振幅均为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i="1" baseline="0">
                <a:latin typeface="Times New Roman" panose="02020603050405020304" pitchFamily="18" charset="0"/>
              </a:rPr>
              <a:t>,</a:t>
            </a:r>
            <a:r>
              <a:rPr lang="zh-CN" altLang="en-US" baseline="0">
                <a:latin typeface="Times New Roman" panose="02020603050405020304" pitchFamily="18" charset="0"/>
              </a:rPr>
              <a:t>频率都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       是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100 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Hz</a:t>
            </a:r>
            <a:r>
              <a:rPr lang="zh-CN" altLang="en-US" i="1" baseline="0">
                <a:latin typeface="Times New Roman" panose="02020603050405020304" pitchFamily="18" charset="0"/>
              </a:rPr>
              <a:t>, </a:t>
            </a:r>
            <a:r>
              <a:rPr lang="zh-CN" altLang="en-US" baseline="0">
                <a:latin typeface="Times New Roman" panose="02020603050405020304" pitchFamily="18" charset="0"/>
              </a:rPr>
              <a:t>波速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u=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400m.s</a:t>
            </a:r>
            <a:r>
              <a:rPr lang="zh-CN" altLang="en-US" baseline="3000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zh-CN" altLang="en-US" baseline="30000">
                <a:solidFill>
                  <a:srgbClr val="0000CC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baseline="30000">
                <a:latin typeface="Times New Roman" panose="02020603050405020304" pitchFamily="18" charset="0"/>
              </a:rPr>
              <a:t> </a:t>
            </a:r>
            <a:r>
              <a:rPr lang="zh-CN" altLang="en-US" baseline="0">
                <a:latin typeface="Times New Roman" panose="02020603050405020304" pitchFamily="18" charset="0"/>
              </a:rPr>
              <a:t>, 媒质无吸收,当 </a:t>
            </a:r>
            <a:r>
              <a:rPr lang="zh-CN" altLang="en-US" i="1" baseline="0">
                <a:latin typeface="Times New Roman" panose="02020603050405020304" pitchFamily="18" charset="0"/>
              </a:rPr>
              <a:t>x</a:t>
            </a:r>
            <a:r>
              <a:rPr lang="zh-CN" altLang="en-US"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</a:rPr>
              <a:t> 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      处的质元振动位于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正最大位移</a:t>
            </a:r>
            <a:r>
              <a:rPr lang="zh-CN" altLang="en-US" baseline="0">
                <a:latin typeface="Times New Roman" panose="02020603050405020304" pitchFamily="18" charset="0"/>
              </a:rPr>
              <a:t>时, </a:t>
            </a:r>
            <a:r>
              <a:rPr lang="zh-CN" altLang="en-US" i="1" baseline="0">
                <a:latin typeface="Times New Roman" panose="02020603050405020304" pitchFamily="18" charset="0"/>
              </a:rPr>
              <a:t>x</a:t>
            </a:r>
            <a:r>
              <a:rPr lang="zh-CN" altLang="en-US"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</a:rPr>
              <a:t>处质元恰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       经过自己的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平衡位置朝负方向</a:t>
            </a:r>
            <a:r>
              <a:rPr lang="zh-CN" altLang="en-US" baseline="0">
                <a:latin typeface="Times New Roman" panose="02020603050405020304" pitchFamily="18" charset="0"/>
              </a:rPr>
              <a:t>运动。</a:t>
            </a:r>
            <a:r>
              <a:rPr lang="zh-CN" altLang="en-US" baseline="0"/>
              <a:t>求（</a:t>
            </a:r>
            <a:r>
              <a:rPr lang="zh-CN" altLang="en-US" baseline="0">
                <a:latin typeface="Times New Roman" panose="02020603050405020304" pitchFamily="18" charset="0"/>
              </a:rPr>
              <a:t>1</a:t>
            </a:r>
            <a:r>
              <a:rPr lang="zh-CN" altLang="en-US" baseline="0"/>
              <a:t>）</a:t>
            </a:r>
          </a:p>
        </p:txBody>
      </p:sp>
      <p:sp>
        <p:nvSpPr>
          <p:cNvPr id="46083" name="Line 3"/>
          <p:cNvSpPr>
            <a:spLocks noChangeShapeType="1"/>
          </p:cNvSpPr>
          <p:nvPr/>
        </p:nvSpPr>
        <p:spPr bwMode="auto">
          <a:xfrm>
            <a:off x="1317625" y="4760913"/>
            <a:ext cx="67214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0724" name="Object 2"/>
          <p:cNvGraphicFramePr>
            <a:graphicFrameLocks noChangeAspect="1"/>
          </p:cNvGraphicFramePr>
          <p:nvPr/>
        </p:nvGraphicFramePr>
        <p:xfrm>
          <a:off x="2593975" y="4630738"/>
          <a:ext cx="27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7" name="公式" r:id="rId3" imgW="101821" imgH="101821" progId="Equation.3">
                  <p:embed/>
                </p:oleObj>
              </mc:Choice>
              <mc:Fallback>
                <p:oleObj name="公式" r:id="rId3" imgW="101821" imgH="101821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3975" y="4630738"/>
                        <a:ext cx="279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3"/>
          <p:cNvGraphicFramePr>
            <a:graphicFrameLocks noChangeAspect="1"/>
          </p:cNvGraphicFramePr>
          <p:nvPr/>
        </p:nvGraphicFramePr>
        <p:xfrm>
          <a:off x="2593975" y="4814888"/>
          <a:ext cx="395288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8" name="Equation" r:id="rId5" imgW="126835" imgH="139518" progId="Equation.DSMT4">
                  <p:embed/>
                </p:oleObj>
              </mc:Choice>
              <mc:Fallback>
                <p:oleObj name="Equation" r:id="rId5" imgW="126835" imgH="139518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3975" y="4814888"/>
                        <a:ext cx="395288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6" name="Object 4"/>
          <p:cNvGraphicFramePr>
            <a:graphicFrameLocks noChangeAspect="1"/>
          </p:cNvGraphicFramePr>
          <p:nvPr/>
        </p:nvGraphicFramePr>
        <p:xfrm>
          <a:off x="7632700" y="4868863"/>
          <a:ext cx="8890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9" name="Equation" r:id="rId7" imgW="799753" imgH="393529" progId="Equation.DSMT4">
                  <p:embed/>
                </p:oleObj>
              </mc:Choice>
              <mc:Fallback>
                <p:oleObj name="Equation" r:id="rId7" imgW="799753" imgH="393529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2700" y="4868863"/>
                        <a:ext cx="8890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7" name="Line 9"/>
          <p:cNvSpPr>
            <a:spLocks noChangeShapeType="1"/>
          </p:cNvSpPr>
          <p:nvPr/>
        </p:nvSpPr>
        <p:spPr bwMode="auto">
          <a:xfrm flipH="1">
            <a:off x="1733550" y="4292600"/>
            <a:ext cx="0" cy="38100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Line 10"/>
          <p:cNvSpPr>
            <a:spLocks noChangeShapeType="1"/>
          </p:cNvSpPr>
          <p:nvPr/>
        </p:nvSpPr>
        <p:spPr bwMode="auto">
          <a:xfrm flipH="1">
            <a:off x="3867150" y="4368800"/>
            <a:ext cx="0" cy="38100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Line 11"/>
          <p:cNvSpPr>
            <a:spLocks noChangeShapeType="1"/>
          </p:cNvSpPr>
          <p:nvPr/>
        </p:nvSpPr>
        <p:spPr bwMode="auto">
          <a:xfrm flipV="1">
            <a:off x="1755775" y="4433888"/>
            <a:ext cx="2133600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0730" name="Object 5"/>
          <p:cNvGraphicFramePr>
            <a:graphicFrameLocks noChangeAspect="1"/>
          </p:cNvGraphicFramePr>
          <p:nvPr/>
        </p:nvGraphicFramePr>
        <p:xfrm>
          <a:off x="2900363" y="3825875"/>
          <a:ext cx="341312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0" name="Equation" r:id="rId9" imgW="126890" imgH="228402" progId="Equation.DSMT4">
                  <p:embed/>
                </p:oleObj>
              </mc:Choice>
              <mc:Fallback>
                <p:oleObj name="Equation" r:id="rId9" imgW="126890" imgH="228402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0363" y="3825875"/>
                        <a:ext cx="341312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1" name="Line 14"/>
          <p:cNvSpPr>
            <a:spLocks noChangeShapeType="1"/>
          </p:cNvSpPr>
          <p:nvPr/>
        </p:nvSpPr>
        <p:spPr bwMode="auto">
          <a:xfrm flipH="1">
            <a:off x="6264275" y="4292600"/>
            <a:ext cx="0" cy="38100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2" name="Line 15"/>
          <p:cNvSpPr>
            <a:spLocks noChangeShapeType="1"/>
          </p:cNvSpPr>
          <p:nvPr/>
        </p:nvSpPr>
        <p:spPr bwMode="auto">
          <a:xfrm flipV="1">
            <a:off x="3889375" y="4433888"/>
            <a:ext cx="2362200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0733" name="Object 6"/>
          <p:cNvGraphicFramePr>
            <a:graphicFrameLocks noChangeAspect="1"/>
          </p:cNvGraphicFramePr>
          <p:nvPr/>
        </p:nvGraphicFramePr>
        <p:xfrm>
          <a:off x="4908550" y="3838575"/>
          <a:ext cx="36195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1" name="Equation" r:id="rId11" imgW="139700" imgH="228600" progId="Equation.DSMT4">
                  <p:embed/>
                </p:oleObj>
              </mc:Choice>
              <mc:Fallback>
                <p:oleObj name="Equation" r:id="rId11" imgW="13970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8550" y="3838575"/>
                        <a:ext cx="361950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4" name="Oval 18"/>
          <p:cNvSpPr>
            <a:spLocks noChangeArrowheads="1"/>
          </p:cNvSpPr>
          <p:nvPr/>
        </p:nvSpPr>
        <p:spPr bwMode="auto">
          <a:xfrm>
            <a:off x="3813175" y="4662488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30735" name="Object 7"/>
          <p:cNvGraphicFramePr>
            <a:graphicFrameLocks noChangeAspect="1"/>
          </p:cNvGraphicFramePr>
          <p:nvPr/>
        </p:nvGraphicFramePr>
        <p:xfrm>
          <a:off x="3708400" y="4811713"/>
          <a:ext cx="366713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2" name="Equation" r:id="rId13" imgW="126835" imgH="139518" progId="Equation.DSMT4">
                  <p:embed/>
                </p:oleObj>
              </mc:Choice>
              <mc:Fallback>
                <p:oleObj name="Equation" r:id="rId13" imgW="126835" imgH="139518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4811713"/>
                        <a:ext cx="366713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6" name="Object 8"/>
          <p:cNvGraphicFramePr>
            <a:graphicFrameLocks noChangeAspect="1"/>
          </p:cNvGraphicFramePr>
          <p:nvPr/>
        </p:nvGraphicFramePr>
        <p:xfrm>
          <a:off x="3800475" y="4040188"/>
          <a:ext cx="290513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3" name="Equation" r:id="rId15" imgW="291973" imgH="291973" progId="Equation.DSMT4">
                  <p:embed/>
                </p:oleObj>
              </mc:Choice>
              <mc:Fallback>
                <p:oleObj name="Equation" r:id="rId15" imgW="291973" imgH="291973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0475" y="4040188"/>
                        <a:ext cx="290513" cy="290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7" name="Text Box 21"/>
          <p:cNvSpPr txBox="1">
            <a:spLocks noChangeArrowheads="1"/>
          </p:cNvSpPr>
          <p:nvPr/>
        </p:nvSpPr>
        <p:spPr bwMode="auto">
          <a:xfrm>
            <a:off x="684213" y="2492375"/>
            <a:ext cx="80867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     o</a:t>
            </a:r>
            <a:r>
              <a:rPr lang="zh-CN" altLang="en-US" sz="3200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x </a:t>
            </a:r>
            <a:r>
              <a:rPr lang="zh-CN" altLang="en-US" baseline="0">
                <a:latin typeface="Times New Roman" panose="02020603050405020304" pitchFamily="18" charset="0"/>
              </a:rPr>
              <a:t>轴上两波源间因干涉保持静止的各点位置;</a:t>
            </a:r>
            <a:endParaRPr lang="zh-CN" altLang="en-US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30738" name="Object 9"/>
          <p:cNvGraphicFramePr>
            <a:graphicFrameLocks noChangeAspect="1"/>
          </p:cNvGraphicFramePr>
          <p:nvPr/>
        </p:nvGraphicFramePr>
        <p:xfrm>
          <a:off x="1298575" y="4057650"/>
          <a:ext cx="46672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4" name="Equation" r:id="rId17" imgW="152334" imgH="228501" progId="Equation.DSMT4">
                  <p:embed/>
                </p:oleObj>
              </mc:Choice>
              <mc:Fallback>
                <p:oleObj name="Equation" r:id="rId17" imgW="152334" imgH="228501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4057650"/>
                        <a:ext cx="466725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9" name="Object 10"/>
          <p:cNvGraphicFramePr>
            <a:graphicFrameLocks noChangeAspect="1"/>
          </p:cNvGraphicFramePr>
          <p:nvPr/>
        </p:nvGraphicFramePr>
        <p:xfrm>
          <a:off x="1387475" y="4795838"/>
          <a:ext cx="673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5" name="Equation" r:id="rId19" imgW="672808" imgH="317362" progId="Equation.DSMT4">
                  <p:embed/>
                </p:oleObj>
              </mc:Choice>
              <mc:Fallback>
                <p:oleObj name="Equation" r:id="rId19" imgW="672808" imgH="317362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475" y="4795838"/>
                        <a:ext cx="6731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40" name="Oval 25"/>
          <p:cNvSpPr>
            <a:spLocks noChangeArrowheads="1"/>
          </p:cNvSpPr>
          <p:nvPr/>
        </p:nvSpPr>
        <p:spPr bwMode="auto">
          <a:xfrm>
            <a:off x="1679575" y="4662488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30741" name="Object 11"/>
          <p:cNvGraphicFramePr>
            <a:graphicFrameLocks noChangeAspect="1"/>
          </p:cNvGraphicFramePr>
          <p:nvPr/>
        </p:nvGraphicFramePr>
        <p:xfrm>
          <a:off x="6300788" y="4062413"/>
          <a:ext cx="476250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6" name="Equation" r:id="rId21" imgW="165028" imgH="228501" progId="Equation.DSMT4">
                  <p:embed/>
                </p:oleObj>
              </mc:Choice>
              <mc:Fallback>
                <p:oleObj name="Equation" r:id="rId21" imgW="165028" imgH="228501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4062413"/>
                        <a:ext cx="476250" cy="66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42" name="Object 12"/>
          <p:cNvGraphicFramePr>
            <a:graphicFrameLocks noChangeAspect="1"/>
          </p:cNvGraphicFramePr>
          <p:nvPr/>
        </p:nvGraphicFramePr>
        <p:xfrm>
          <a:off x="6111875" y="4795838"/>
          <a:ext cx="4683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7" name="Equation" r:id="rId23" imgW="469696" imgH="317362" progId="Equation.DSMT4">
                  <p:embed/>
                </p:oleObj>
              </mc:Choice>
              <mc:Fallback>
                <p:oleObj name="Equation" r:id="rId23" imgW="469696" imgH="317362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75" y="4795838"/>
                        <a:ext cx="468313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43" name="Oval 29"/>
          <p:cNvSpPr>
            <a:spLocks noChangeArrowheads="1"/>
          </p:cNvSpPr>
          <p:nvPr/>
        </p:nvSpPr>
        <p:spPr bwMode="auto">
          <a:xfrm>
            <a:off x="6175375" y="4662488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46104" name="Text Box 30"/>
          <p:cNvSpPr txBox="1">
            <a:spLocks noChangeArrowheads="1"/>
          </p:cNvSpPr>
          <p:nvPr/>
        </p:nvSpPr>
        <p:spPr bwMode="auto">
          <a:xfrm>
            <a:off x="655638" y="3032125"/>
            <a:ext cx="82883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   （2）左波源向右、右波源向左发出的行波方程。</a:t>
            </a:r>
          </a:p>
        </p:txBody>
      </p:sp>
      <p:sp>
        <p:nvSpPr>
          <p:cNvPr id="46105" name="Text Box 31"/>
          <p:cNvSpPr txBox="1">
            <a:spLocks noChangeArrowheads="1"/>
          </p:cNvSpPr>
          <p:nvPr/>
        </p:nvSpPr>
        <p:spPr bwMode="auto">
          <a:xfrm>
            <a:off x="2519363" y="5372100"/>
            <a:ext cx="53292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i="1" baseline="0">
                <a:latin typeface="Times New Roman" panose="02020603050405020304" pitchFamily="18" charset="0"/>
              </a:rPr>
              <a:t>x</a:t>
            </a:r>
            <a:r>
              <a:rPr lang="zh-CN" altLang="en-US"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</a:rPr>
              <a:t>发出的波向右传到 </a:t>
            </a:r>
            <a:r>
              <a:rPr lang="zh-CN" altLang="en-US" i="1" baseline="0">
                <a:latin typeface="Times New Roman" panose="02020603050405020304" pitchFamily="18" charset="0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</a:rPr>
              <a:t>，波程 </a:t>
            </a:r>
            <a:r>
              <a:rPr lang="zh-CN" altLang="en-US" sz="3200" i="1" baseline="0">
                <a:latin typeface="Times New Roman" panose="02020603050405020304" pitchFamily="18" charset="0"/>
              </a:rPr>
              <a:t>r</a:t>
            </a:r>
            <a:r>
              <a:rPr lang="zh-CN" altLang="en-US" sz="3200">
                <a:latin typeface="Times New Roman" panose="02020603050405020304" pitchFamily="18" charset="0"/>
              </a:rPr>
              <a:t>1</a:t>
            </a:r>
            <a:endParaRPr lang="zh-CN" altLang="en-US" sz="3200" b="0" baseline="0">
              <a:latin typeface="Times New Roman" panose="02020603050405020304" pitchFamily="18" charset="0"/>
            </a:endParaRPr>
          </a:p>
        </p:txBody>
      </p:sp>
      <p:sp>
        <p:nvSpPr>
          <p:cNvPr id="46106" name="Rectangle 32"/>
          <p:cNvSpPr>
            <a:spLocks noChangeArrowheads="1"/>
          </p:cNvSpPr>
          <p:nvPr/>
        </p:nvSpPr>
        <p:spPr bwMode="auto">
          <a:xfrm>
            <a:off x="2519363" y="6018213"/>
            <a:ext cx="51133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i="1" baseline="0">
                <a:latin typeface="Times New Roman" panose="02020603050405020304" pitchFamily="18" charset="0"/>
              </a:rPr>
              <a:t>x</a:t>
            </a:r>
            <a:r>
              <a:rPr lang="zh-CN" altLang="en-US"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</a:rPr>
              <a:t>发出的波向左传到 </a:t>
            </a:r>
            <a:r>
              <a:rPr lang="zh-CN" altLang="en-US" i="1" baseline="0">
                <a:latin typeface="Times New Roman" panose="02020603050405020304" pitchFamily="18" charset="0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</a:rPr>
              <a:t>，波程 </a:t>
            </a:r>
            <a:r>
              <a:rPr lang="zh-CN" altLang="en-US" sz="3200" i="1" baseline="0">
                <a:latin typeface="Times New Roman" panose="02020603050405020304" pitchFamily="18" charset="0"/>
              </a:rPr>
              <a:t>r</a:t>
            </a:r>
            <a:r>
              <a:rPr lang="zh-CN" altLang="en-US" sz="3200">
                <a:latin typeface="Times New Roman" panose="02020603050405020304" pitchFamily="18" charset="0"/>
              </a:rPr>
              <a:t>2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sp>
        <p:nvSpPr>
          <p:cNvPr id="46107" name="Text Box 33"/>
          <p:cNvSpPr txBox="1">
            <a:spLocks noChangeArrowheads="1"/>
          </p:cNvSpPr>
          <p:nvPr/>
        </p:nvSpPr>
        <p:spPr bwMode="auto">
          <a:xfrm>
            <a:off x="612775" y="5578475"/>
            <a:ext cx="190658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 假定</a:t>
            </a:r>
            <a:r>
              <a:rPr lang="zh-CN" altLang="en-US" i="1" baseline="0">
                <a:latin typeface="Times New Roman" panose="02020603050405020304" pitchFamily="18" charset="0"/>
                <a:ea typeface="楷体_GB2312" pitchFamily="49" charset="-122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点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为静止点</a:t>
            </a:r>
            <a:endParaRPr lang="zh-CN" altLang="en-US" b="0" baseline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6108" name="AutoShape 34"/>
          <p:cNvSpPr>
            <a:spLocks/>
          </p:cNvSpPr>
          <p:nvPr/>
        </p:nvSpPr>
        <p:spPr bwMode="auto">
          <a:xfrm>
            <a:off x="2303463" y="5588000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30749" name="Text Box 35"/>
          <p:cNvSpPr txBox="1">
            <a:spLocks noChangeArrowheads="1"/>
          </p:cNvSpPr>
          <p:nvPr/>
        </p:nvSpPr>
        <p:spPr bwMode="auto">
          <a:xfrm>
            <a:off x="8640763" y="6386513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21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sp>
        <p:nvSpPr>
          <p:cNvPr id="30" name="Text Box 30"/>
          <p:cNvSpPr txBox="1">
            <a:spLocks noChangeArrowheads="1"/>
          </p:cNvSpPr>
          <p:nvPr/>
        </p:nvSpPr>
        <p:spPr bwMode="auto">
          <a:xfrm>
            <a:off x="655638" y="3554413"/>
            <a:ext cx="82883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   （</a:t>
            </a:r>
            <a:r>
              <a:rPr lang="en-US" altLang="zh-CN" baseline="0">
                <a:latin typeface="Times New Roman" panose="02020603050405020304" pitchFamily="18" charset="0"/>
              </a:rPr>
              <a:t>3</a:t>
            </a:r>
            <a:r>
              <a:rPr lang="zh-CN" altLang="en-US" baseline="0">
                <a:latin typeface="Times New Roman" panose="02020603050405020304" pitchFamily="18" charset="0"/>
              </a:rPr>
              <a:t>）两波源之间形成的驻波方程。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6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75"/>
                                        <p:tgtEl>
                                          <p:spTgt spid="4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75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6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6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46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9" dur="500"/>
                                        <p:tgtEl>
                                          <p:spTgt spid="4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 autoUpdateAnimBg="0"/>
      <p:bldP spid="46083" grpId="0" animBg="1"/>
      <p:bldP spid="46097" grpId="0" autoUpdateAnimBg="0"/>
      <p:bldP spid="46104" grpId="0" autoUpdateAnimBg="0"/>
      <p:bldP spid="46105" grpId="0" autoUpdateAnimBg="0"/>
      <p:bldP spid="46106" grpId="0" autoUpdateAnimBg="0"/>
      <p:bldP spid="46107" grpId="0" autoUpdateAnimBg="0"/>
      <p:bldP spid="46108" grpId="0" animBg="1" autoUpdateAnimBg="0"/>
      <p:bldP spid="30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ext Box 2"/>
          <p:cNvSpPr txBox="1">
            <a:spLocks noChangeArrowheads="1"/>
          </p:cNvSpPr>
          <p:nvPr/>
        </p:nvSpPr>
        <p:spPr bwMode="auto">
          <a:xfrm>
            <a:off x="468313" y="333375"/>
            <a:ext cx="2895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baseline="0">
                <a:ea typeface="黑体" panose="02010609060101010101" pitchFamily="49" charset="-122"/>
              </a:rPr>
              <a:t>波的折射</a:t>
            </a:r>
          </a:p>
        </p:txBody>
      </p:sp>
      <p:sp>
        <p:nvSpPr>
          <p:cNvPr id="145411" name="Text Box 3"/>
          <p:cNvSpPr txBox="1">
            <a:spLocks noChangeArrowheads="1"/>
          </p:cNvSpPr>
          <p:nvPr/>
        </p:nvSpPr>
        <p:spPr bwMode="auto">
          <a:xfrm>
            <a:off x="611188" y="1268413"/>
            <a:ext cx="73580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baseline="0"/>
              <a:t> </a:t>
            </a:r>
            <a:r>
              <a:rPr lang="zh-CN" altLang="en-US" baseline="0"/>
              <a:t>用作图法求出折射波的传播方向</a:t>
            </a:r>
          </a:p>
        </p:txBody>
      </p:sp>
      <p:sp>
        <p:nvSpPr>
          <p:cNvPr id="145412" name="Text Box 4"/>
          <p:cNvSpPr txBox="1">
            <a:spLocks noChangeArrowheads="1"/>
          </p:cNvSpPr>
          <p:nvPr/>
        </p:nvSpPr>
        <p:spPr bwMode="auto">
          <a:xfrm>
            <a:off x="900113" y="2492375"/>
            <a:ext cx="3784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zh-CN" i="1" baseline="0">
                <a:solidFill>
                  <a:srgbClr val="0000CC"/>
                </a:solidFill>
              </a:rPr>
              <a:t>A</a:t>
            </a:r>
            <a:r>
              <a:rPr lang="en-US" altLang="zh-CN" i="1" baseline="0">
                <a:solidFill>
                  <a:srgbClr val="0000CC"/>
                </a:solidFill>
                <a:latin typeface="Book Antiqua" panose="02040602050305030304" pitchFamily="18" charset="0"/>
                <a:ea typeface="楷体_GB2312" pitchFamily="49" charset="-122"/>
              </a:rPr>
              <a:t>’</a:t>
            </a:r>
            <a:r>
              <a:rPr lang="en-US" altLang="zh-CN" i="1" baseline="0">
                <a:solidFill>
                  <a:srgbClr val="0000CC"/>
                </a:solidFill>
              </a:rPr>
              <a:t>B</a:t>
            </a:r>
            <a:r>
              <a:rPr lang="en-US" altLang="zh-CN" baseline="0">
                <a:solidFill>
                  <a:srgbClr val="0000CC"/>
                </a:solidFill>
              </a:rPr>
              <a:t>=</a:t>
            </a:r>
            <a:r>
              <a:rPr lang="en-US" altLang="zh-CN" i="1" baseline="0">
                <a:solidFill>
                  <a:srgbClr val="0000CC"/>
                </a:solidFill>
              </a:rPr>
              <a:t>AB</a:t>
            </a:r>
            <a:r>
              <a:rPr lang="en-US" altLang="zh-CN" baseline="0">
                <a:solidFill>
                  <a:srgbClr val="0000CC"/>
                </a:solidFill>
              </a:rPr>
              <a:t>sin</a:t>
            </a:r>
            <a:r>
              <a:rPr lang="en-US" altLang="zh-CN" i="1" baseline="0">
                <a:solidFill>
                  <a:srgbClr val="0000CC"/>
                </a:solidFill>
              </a:rPr>
              <a:t>i </a:t>
            </a:r>
            <a:r>
              <a:rPr lang="en-US" altLang="zh-CN" baseline="0">
                <a:solidFill>
                  <a:srgbClr val="0000CC"/>
                </a:solidFill>
              </a:rPr>
              <a:t>= </a:t>
            </a:r>
            <a:r>
              <a:rPr lang="en-US" altLang="zh-CN" i="1" baseline="0">
                <a:solidFill>
                  <a:srgbClr val="0000CC"/>
                </a:solidFill>
              </a:rPr>
              <a:t>u</a:t>
            </a:r>
            <a:r>
              <a:rPr lang="en-US" altLang="zh-CN">
                <a:solidFill>
                  <a:srgbClr val="0000CC"/>
                </a:solidFill>
              </a:rPr>
              <a:t>1</a:t>
            </a:r>
            <a:r>
              <a:rPr lang="en-US" altLang="zh-CN" baseline="0">
                <a:solidFill>
                  <a:srgbClr val="0000CC"/>
                </a:solidFill>
                <a:sym typeface="Symbol" panose="05050102010706020507" pitchFamily="18" charset="2"/>
              </a:rPr>
              <a:t></a:t>
            </a:r>
            <a:r>
              <a:rPr lang="en-US" altLang="zh-CN" i="1" baseline="0">
                <a:solidFill>
                  <a:srgbClr val="0000CC"/>
                </a:solidFill>
              </a:rPr>
              <a:t>t</a:t>
            </a:r>
            <a:r>
              <a:rPr lang="en-US" altLang="zh-CN" baseline="0">
                <a:solidFill>
                  <a:srgbClr val="0000CC"/>
                </a:solidFill>
              </a:rPr>
              <a:t> </a:t>
            </a:r>
          </a:p>
        </p:txBody>
      </p:sp>
      <p:sp>
        <p:nvSpPr>
          <p:cNvPr id="145413" name="Text Box 5"/>
          <p:cNvSpPr txBox="1">
            <a:spLocks noChangeArrowheads="1"/>
          </p:cNvSpPr>
          <p:nvPr/>
        </p:nvSpPr>
        <p:spPr bwMode="auto">
          <a:xfrm>
            <a:off x="900113" y="3068638"/>
            <a:ext cx="39941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zh-CN" i="1" baseline="0">
                <a:solidFill>
                  <a:srgbClr val="0000CC"/>
                </a:solidFill>
              </a:rPr>
              <a:t>AD</a:t>
            </a:r>
            <a:r>
              <a:rPr lang="en-US" altLang="zh-CN" baseline="0">
                <a:solidFill>
                  <a:srgbClr val="0000CC"/>
                </a:solidFill>
              </a:rPr>
              <a:t>=</a:t>
            </a:r>
            <a:r>
              <a:rPr lang="en-US" altLang="zh-CN" i="1" baseline="0">
                <a:solidFill>
                  <a:srgbClr val="0000CC"/>
                </a:solidFill>
              </a:rPr>
              <a:t>AB</a:t>
            </a:r>
            <a:r>
              <a:rPr lang="en-US" altLang="zh-CN" baseline="0">
                <a:solidFill>
                  <a:srgbClr val="0000CC"/>
                </a:solidFill>
              </a:rPr>
              <a:t>sin</a:t>
            </a:r>
            <a:r>
              <a:rPr lang="en-US" altLang="zh-CN" i="1" baseline="0">
                <a:solidFill>
                  <a:srgbClr val="0000CC"/>
                </a:solidFill>
                <a:sym typeface="Symbol" panose="05050102010706020507" pitchFamily="18" charset="2"/>
              </a:rPr>
              <a:t> </a:t>
            </a:r>
            <a:r>
              <a:rPr lang="en-US" altLang="zh-CN" i="1" baseline="0">
                <a:solidFill>
                  <a:srgbClr val="0000CC"/>
                </a:solidFill>
              </a:rPr>
              <a:t>= u</a:t>
            </a:r>
            <a:r>
              <a:rPr lang="en-US" altLang="zh-CN">
                <a:solidFill>
                  <a:srgbClr val="0000CC"/>
                </a:solidFill>
              </a:rPr>
              <a:t>2</a:t>
            </a:r>
            <a:r>
              <a:rPr lang="en-US" altLang="zh-CN" baseline="0">
                <a:solidFill>
                  <a:srgbClr val="0000CC"/>
                </a:solidFill>
                <a:sym typeface="Symbol" panose="05050102010706020507" pitchFamily="18" charset="2"/>
              </a:rPr>
              <a:t></a:t>
            </a:r>
            <a:r>
              <a:rPr lang="en-US" altLang="zh-CN" i="1" baseline="0">
                <a:solidFill>
                  <a:srgbClr val="0000CC"/>
                </a:solidFill>
              </a:rPr>
              <a:t>t</a:t>
            </a:r>
          </a:p>
        </p:txBody>
      </p:sp>
      <p:sp>
        <p:nvSpPr>
          <p:cNvPr id="145414" name="Text Box 6"/>
          <p:cNvSpPr txBox="1">
            <a:spLocks noChangeArrowheads="1"/>
          </p:cNvSpPr>
          <p:nvPr/>
        </p:nvSpPr>
        <p:spPr bwMode="auto">
          <a:xfrm>
            <a:off x="611188" y="3716338"/>
            <a:ext cx="29511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solidFill>
                  <a:srgbClr val="FF0000"/>
                </a:solidFill>
              </a:rPr>
              <a:t>波的折射定律    </a:t>
            </a:r>
          </a:p>
        </p:txBody>
      </p:sp>
      <p:graphicFrame>
        <p:nvGraphicFramePr>
          <p:cNvPr id="145415" name="Object 7"/>
          <p:cNvGraphicFramePr>
            <a:graphicFrameLocks noChangeAspect="1"/>
          </p:cNvGraphicFramePr>
          <p:nvPr/>
        </p:nvGraphicFramePr>
        <p:xfrm>
          <a:off x="684213" y="4310063"/>
          <a:ext cx="3392487" cy="1268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3" name="MathType 6.0 Equation" r:id="rId3" imgW="1152657" imgH="323730" progId="Equation.DSMT4">
                  <p:embed/>
                </p:oleObj>
              </mc:Choice>
              <mc:Fallback>
                <p:oleObj name="MathType 6.0 Equation" r:id="rId3" imgW="1152657" imgH="32373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310063"/>
                        <a:ext cx="3392487" cy="1268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16" name="Text Box 8"/>
          <p:cNvSpPr txBox="1">
            <a:spLocks noChangeArrowheads="1"/>
          </p:cNvSpPr>
          <p:nvPr/>
        </p:nvSpPr>
        <p:spPr bwMode="auto">
          <a:xfrm>
            <a:off x="684213" y="5821363"/>
            <a:ext cx="45720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/>
              <a:t>i</a:t>
            </a:r>
            <a:r>
              <a:rPr lang="en-US" altLang="zh-CN" baseline="0"/>
              <a:t>--</a:t>
            </a:r>
            <a:r>
              <a:rPr lang="zh-CN" altLang="en-US" baseline="0"/>
              <a:t>入射角</a:t>
            </a:r>
            <a:r>
              <a:rPr lang="en-US" altLang="zh-CN" baseline="0"/>
              <a:t>,    </a:t>
            </a:r>
            <a:r>
              <a:rPr lang="en-US" altLang="zh-CN" i="1" baseline="0">
                <a:sym typeface="Symbol" panose="05050102010706020507" pitchFamily="18" charset="2"/>
              </a:rPr>
              <a:t></a:t>
            </a:r>
            <a:r>
              <a:rPr lang="en-US" altLang="zh-CN" baseline="0"/>
              <a:t>--</a:t>
            </a:r>
            <a:r>
              <a:rPr lang="zh-CN" altLang="en-US" baseline="0"/>
              <a:t>折射角</a:t>
            </a:r>
          </a:p>
        </p:txBody>
      </p:sp>
      <p:sp>
        <p:nvSpPr>
          <p:cNvPr id="145418" name="Text Box 10"/>
          <p:cNvSpPr txBox="1">
            <a:spLocks noChangeArrowheads="1"/>
          </p:cNvSpPr>
          <p:nvPr/>
        </p:nvSpPr>
        <p:spPr bwMode="auto">
          <a:xfrm>
            <a:off x="684213" y="1916113"/>
            <a:ext cx="237648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由图</a:t>
            </a:r>
            <a:endParaRPr lang="en-US" altLang="zh-CN" baseline="0"/>
          </a:p>
        </p:txBody>
      </p:sp>
      <p:grpSp>
        <p:nvGrpSpPr>
          <p:cNvPr id="145447" name="Group 39"/>
          <p:cNvGrpSpPr>
            <a:grpSpLocks/>
          </p:cNvGrpSpPr>
          <p:nvPr/>
        </p:nvGrpSpPr>
        <p:grpSpPr bwMode="auto">
          <a:xfrm>
            <a:off x="4500563" y="2117725"/>
            <a:ext cx="3816350" cy="2087563"/>
            <a:chOff x="3016" y="1570"/>
            <a:chExt cx="2404" cy="1315"/>
          </a:xfrm>
        </p:grpSpPr>
        <p:sp>
          <p:nvSpPr>
            <p:cNvPr id="4116" name="Line 12"/>
            <p:cNvSpPr>
              <a:spLocks noChangeShapeType="1"/>
            </p:cNvSpPr>
            <p:nvPr/>
          </p:nvSpPr>
          <p:spPr bwMode="auto">
            <a:xfrm>
              <a:off x="3198" y="2295"/>
              <a:ext cx="2222" cy="0"/>
            </a:xfrm>
            <a:prstGeom prst="line">
              <a:avLst/>
            </a:prstGeom>
            <a:noFill/>
            <a:ln w="28575">
              <a:solidFill>
                <a:srgbClr val="92D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7" name="Line 13"/>
            <p:cNvSpPr>
              <a:spLocks noChangeShapeType="1"/>
            </p:cNvSpPr>
            <p:nvPr/>
          </p:nvSpPr>
          <p:spPr bwMode="auto">
            <a:xfrm>
              <a:off x="3016" y="1706"/>
              <a:ext cx="771" cy="58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8" name="Line 14"/>
            <p:cNvSpPr>
              <a:spLocks noChangeShapeType="1"/>
            </p:cNvSpPr>
            <p:nvPr/>
          </p:nvSpPr>
          <p:spPr bwMode="auto">
            <a:xfrm>
              <a:off x="3787" y="1570"/>
              <a:ext cx="952" cy="7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9" name="Line 15"/>
            <p:cNvSpPr>
              <a:spLocks noChangeShapeType="1"/>
            </p:cNvSpPr>
            <p:nvPr/>
          </p:nvSpPr>
          <p:spPr bwMode="auto">
            <a:xfrm>
              <a:off x="3787" y="1751"/>
              <a:ext cx="0" cy="108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0" name="Line 16"/>
            <p:cNvSpPr>
              <a:spLocks noChangeShapeType="1"/>
            </p:cNvSpPr>
            <p:nvPr/>
          </p:nvSpPr>
          <p:spPr bwMode="auto">
            <a:xfrm>
              <a:off x="4740" y="1751"/>
              <a:ext cx="0" cy="108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1" name="Line 17"/>
            <p:cNvSpPr>
              <a:spLocks noChangeShapeType="1"/>
            </p:cNvSpPr>
            <p:nvPr/>
          </p:nvSpPr>
          <p:spPr bwMode="auto">
            <a:xfrm>
              <a:off x="3787" y="2295"/>
              <a:ext cx="408" cy="59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2" name="Line 18"/>
            <p:cNvSpPr>
              <a:spLocks noChangeShapeType="1"/>
            </p:cNvSpPr>
            <p:nvPr/>
          </p:nvSpPr>
          <p:spPr bwMode="auto">
            <a:xfrm>
              <a:off x="4740" y="2295"/>
              <a:ext cx="408" cy="59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3" name="Line 19"/>
            <p:cNvSpPr>
              <a:spLocks noChangeShapeType="1"/>
            </p:cNvSpPr>
            <p:nvPr/>
          </p:nvSpPr>
          <p:spPr bwMode="auto">
            <a:xfrm flipV="1">
              <a:off x="3787" y="1842"/>
              <a:ext cx="363" cy="453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4" name="Line 20"/>
            <p:cNvSpPr>
              <a:spLocks noChangeShapeType="1"/>
            </p:cNvSpPr>
            <p:nvPr/>
          </p:nvSpPr>
          <p:spPr bwMode="auto">
            <a:xfrm flipV="1">
              <a:off x="4059" y="2295"/>
              <a:ext cx="636" cy="364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5" name="Text Box 21"/>
            <p:cNvSpPr txBox="1">
              <a:spLocks noChangeArrowheads="1"/>
            </p:cNvSpPr>
            <p:nvPr/>
          </p:nvSpPr>
          <p:spPr bwMode="auto">
            <a:xfrm>
              <a:off x="4103" y="1581"/>
              <a:ext cx="3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i="1" baseline="0"/>
                <a:t>A</a:t>
              </a:r>
              <a:r>
                <a:rPr lang="en-US" altLang="zh-CN" i="1" baseline="0">
                  <a:latin typeface="Book Antiqua" panose="02040602050305030304" pitchFamily="18" charset="0"/>
                  <a:ea typeface="楷体_GB2312" pitchFamily="49" charset="-122"/>
                </a:rPr>
                <a:t>’</a:t>
              </a:r>
            </a:p>
          </p:txBody>
        </p:sp>
        <p:sp>
          <p:nvSpPr>
            <p:cNvPr id="4126" name="Text Box 22"/>
            <p:cNvSpPr txBox="1">
              <a:spLocks noChangeArrowheads="1"/>
            </p:cNvSpPr>
            <p:nvPr/>
          </p:nvSpPr>
          <p:spPr bwMode="auto">
            <a:xfrm>
              <a:off x="3500" y="2250"/>
              <a:ext cx="28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i="1" baseline="0"/>
                <a:t>A</a:t>
              </a:r>
            </a:p>
          </p:txBody>
        </p:sp>
        <p:sp>
          <p:nvSpPr>
            <p:cNvPr id="4127" name="Text Box 23"/>
            <p:cNvSpPr txBox="1">
              <a:spLocks noChangeArrowheads="1"/>
            </p:cNvSpPr>
            <p:nvPr/>
          </p:nvSpPr>
          <p:spPr bwMode="auto">
            <a:xfrm>
              <a:off x="5016" y="1978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baseline="0"/>
                <a:t>1</a:t>
              </a:r>
            </a:p>
          </p:txBody>
        </p:sp>
        <p:sp>
          <p:nvSpPr>
            <p:cNvPr id="4128" name="Text Box 24"/>
            <p:cNvSpPr txBox="1">
              <a:spLocks noChangeArrowheads="1"/>
            </p:cNvSpPr>
            <p:nvPr/>
          </p:nvSpPr>
          <p:spPr bwMode="auto">
            <a:xfrm>
              <a:off x="5042" y="2263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baseline="0"/>
                <a:t>2</a:t>
              </a:r>
            </a:p>
          </p:txBody>
        </p:sp>
        <p:sp>
          <p:nvSpPr>
            <p:cNvPr id="4129" name="Text Box 25"/>
            <p:cNvSpPr txBox="1">
              <a:spLocks noChangeArrowheads="1"/>
            </p:cNvSpPr>
            <p:nvPr/>
          </p:nvSpPr>
          <p:spPr bwMode="auto">
            <a:xfrm>
              <a:off x="4723" y="1991"/>
              <a:ext cx="28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i="1" baseline="0"/>
                <a:t>B</a:t>
              </a:r>
            </a:p>
          </p:txBody>
        </p:sp>
        <p:sp>
          <p:nvSpPr>
            <p:cNvPr id="4130" name="Text Box 26"/>
            <p:cNvSpPr txBox="1">
              <a:spLocks noChangeArrowheads="1"/>
            </p:cNvSpPr>
            <p:nvPr/>
          </p:nvSpPr>
          <p:spPr bwMode="auto">
            <a:xfrm>
              <a:off x="4088" y="2535"/>
              <a:ext cx="28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i="1" baseline="0"/>
                <a:t>D</a:t>
              </a:r>
            </a:p>
          </p:txBody>
        </p:sp>
        <p:sp>
          <p:nvSpPr>
            <p:cNvPr id="4131" name="Text Box 27"/>
            <p:cNvSpPr txBox="1">
              <a:spLocks noChangeArrowheads="1"/>
            </p:cNvSpPr>
            <p:nvPr/>
          </p:nvSpPr>
          <p:spPr bwMode="auto">
            <a:xfrm>
              <a:off x="3597" y="1914"/>
              <a:ext cx="17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i="1" baseline="0"/>
                <a:t>i</a:t>
              </a:r>
            </a:p>
          </p:txBody>
        </p:sp>
        <p:sp>
          <p:nvSpPr>
            <p:cNvPr id="4132" name="Text Box 28"/>
            <p:cNvSpPr txBox="1">
              <a:spLocks noChangeArrowheads="1"/>
            </p:cNvSpPr>
            <p:nvPr/>
          </p:nvSpPr>
          <p:spPr bwMode="auto">
            <a:xfrm>
              <a:off x="3748" y="2419"/>
              <a:ext cx="19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i="1" baseline="0">
                  <a:sym typeface="Symbol" panose="05050102010706020507" pitchFamily="18" charset="2"/>
                </a:rPr>
                <a:t></a:t>
              </a:r>
            </a:p>
          </p:txBody>
        </p:sp>
        <p:sp>
          <p:nvSpPr>
            <p:cNvPr id="4133" name="Line 29"/>
            <p:cNvSpPr>
              <a:spLocks noChangeShapeType="1"/>
            </p:cNvSpPr>
            <p:nvPr/>
          </p:nvSpPr>
          <p:spPr bwMode="auto">
            <a:xfrm>
              <a:off x="3198" y="1842"/>
              <a:ext cx="136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4" name="Line 30"/>
            <p:cNvSpPr>
              <a:spLocks noChangeShapeType="1"/>
            </p:cNvSpPr>
            <p:nvPr/>
          </p:nvSpPr>
          <p:spPr bwMode="auto">
            <a:xfrm>
              <a:off x="3969" y="1706"/>
              <a:ext cx="136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5" name="Freeform 33"/>
            <p:cNvSpPr>
              <a:spLocks/>
            </p:cNvSpPr>
            <p:nvPr/>
          </p:nvSpPr>
          <p:spPr bwMode="auto">
            <a:xfrm>
              <a:off x="3651" y="2153"/>
              <a:ext cx="136" cy="52"/>
            </a:xfrm>
            <a:custGeom>
              <a:avLst/>
              <a:gdLst>
                <a:gd name="T0" fmla="*/ 0 w 136"/>
                <a:gd name="T1" fmla="*/ 52 h 52"/>
                <a:gd name="T2" fmla="*/ 45 w 136"/>
                <a:gd name="T3" fmla="*/ 7 h 52"/>
                <a:gd name="T4" fmla="*/ 136 w 136"/>
                <a:gd name="T5" fmla="*/ 7 h 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6" h="52">
                  <a:moveTo>
                    <a:pt x="0" y="52"/>
                  </a:moveTo>
                  <a:cubicBezTo>
                    <a:pt x="11" y="33"/>
                    <a:pt x="22" y="14"/>
                    <a:pt x="45" y="7"/>
                  </a:cubicBezTo>
                  <a:cubicBezTo>
                    <a:pt x="68" y="0"/>
                    <a:pt x="121" y="7"/>
                    <a:pt x="136" y="7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6" name="Freeform 35"/>
            <p:cNvSpPr>
              <a:spLocks/>
            </p:cNvSpPr>
            <p:nvPr/>
          </p:nvSpPr>
          <p:spPr bwMode="auto">
            <a:xfrm>
              <a:off x="3787" y="2432"/>
              <a:ext cx="91" cy="46"/>
            </a:xfrm>
            <a:custGeom>
              <a:avLst/>
              <a:gdLst>
                <a:gd name="T0" fmla="*/ 0 w 91"/>
                <a:gd name="T1" fmla="*/ 0 h 46"/>
                <a:gd name="T2" fmla="*/ 46 w 91"/>
                <a:gd name="T3" fmla="*/ 46 h 46"/>
                <a:gd name="T4" fmla="*/ 91 w 91"/>
                <a:gd name="T5" fmla="*/ 0 h 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1" h="46">
                  <a:moveTo>
                    <a:pt x="0" y="0"/>
                  </a:moveTo>
                  <a:cubicBezTo>
                    <a:pt x="15" y="23"/>
                    <a:pt x="31" y="46"/>
                    <a:pt x="46" y="46"/>
                  </a:cubicBezTo>
                  <a:cubicBezTo>
                    <a:pt x="61" y="46"/>
                    <a:pt x="84" y="8"/>
                    <a:pt x="9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5448" name="Group 40"/>
          <p:cNvGrpSpPr>
            <a:grpSpLocks/>
          </p:cNvGrpSpPr>
          <p:nvPr/>
        </p:nvGrpSpPr>
        <p:grpSpPr bwMode="auto">
          <a:xfrm>
            <a:off x="5903913" y="2909888"/>
            <a:ext cx="468312" cy="461962"/>
            <a:chOff x="3801" y="2056"/>
            <a:chExt cx="295" cy="291"/>
          </a:xfrm>
        </p:grpSpPr>
        <p:sp>
          <p:nvSpPr>
            <p:cNvPr id="4114" name="Freeform 34"/>
            <p:cNvSpPr>
              <a:spLocks/>
            </p:cNvSpPr>
            <p:nvPr/>
          </p:nvSpPr>
          <p:spPr bwMode="auto">
            <a:xfrm>
              <a:off x="3801" y="2160"/>
              <a:ext cx="52" cy="136"/>
            </a:xfrm>
            <a:custGeom>
              <a:avLst/>
              <a:gdLst>
                <a:gd name="T0" fmla="*/ 0 w 52"/>
                <a:gd name="T1" fmla="*/ 0 h 136"/>
                <a:gd name="T2" fmla="*/ 45 w 52"/>
                <a:gd name="T3" fmla="*/ 45 h 136"/>
                <a:gd name="T4" fmla="*/ 45 w 52"/>
                <a:gd name="T5" fmla="*/ 136 h 1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136">
                  <a:moveTo>
                    <a:pt x="0" y="0"/>
                  </a:moveTo>
                  <a:cubicBezTo>
                    <a:pt x="19" y="11"/>
                    <a:pt x="38" y="22"/>
                    <a:pt x="45" y="45"/>
                  </a:cubicBezTo>
                  <a:cubicBezTo>
                    <a:pt x="52" y="68"/>
                    <a:pt x="45" y="121"/>
                    <a:pt x="45" y="13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5" name="Text Box 37"/>
            <p:cNvSpPr txBox="1">
              <a:spLocks noChangeArrowheads="1"/>
            </p:cNvSpPr>
            <p:nvPr/>
          </p:nvSpPr>
          <p:spPr bwMode="auto">
            <a:xfrm>
              <a:off x="3927" y="2056"/>
              <a:ext cx="16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i="1" baseline="0"/>
                <a:t>i</a:t>
              </a:r>
            </a:p>
          </p:txBody>
        </p:sp>
      </p:grpSp>
      <p:grpSp>
        <p:nvGrpSpPr>
          <p:cNvPr id="145449" name="Group 41"/>
          <p:cNvGrpSpPr>
            <a:grpSpLocks/>
          </p:cNvGrpSpPr>
          <p:nvPr/>
        </p:nvGrpSpPr>
        <p:grpSpPr bwMode="auto">
          <a:xfrm>
            <a:off x="6421438" y="3125788"/>
            <a:ext cx="455612" cy="461962"/>
            <a:chOff x="4294" y="2205"/>
            <a:chExt cx="287" cy="291"/>
          </a:xfrm>
        </p:grpSpPr>
        <p:sp>
          <p:nvSpPr>
            <p:cNvPr id="4112" name="Freeform 36"/>
            <p:cNvSpPr>
              <a:spLocks/>
            </p:cNvSpPr>
            <p:nvPr/>
          </p:nvSpPr>
          <p:spPr bwMode="auto">
            <a:xfrm>
              <a:off x="4484" y="2296"/>
              <a:ext cx="97" cy="91"/>
            </a:xfrm>
            <a:custGeom>
              <a:avLst/>
              <a:gdLst>
                <a:gd name="T0" fmla="*/ 52 w 97"/>
                <a:gd name="T1" fmla="*/ 0 h 91"/>
                <a:gd name="T2" fmla="*/ 7 w 97"/>
                <a:gd name="T3" fmla="*/ 45 h 91"/>
                <a:gd name="T4" fmla="*/ 97 w 97"/>
                <a:gd name="T5" fmla="*/ 91 h 9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7" h="91">
                  <a:moveTo>
                    <a:pt x="52" y="0"/>
                  </a:moveTo>
                  <a:cubicBezTo>
                    <a:pt x="26" y="15"/>
                    <a:pt x="0" y="30"/>
                    <a:pt x="7" y="45"/>
                  </a:cubicBezTo>
                  <a:cubicBezTo>
                    <a:pt x="14" y="60"/>
                    <a:pt x="82" y="83"/>
                    <a:pt x="97" y="91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3" name="Text Box 38"/>
            <p:cNvSpPr txBox="1">
              <a:spLocks noChangeArrowheads="1"/>
            </p:cNvSpPr>
            <p:nvPr/>
          </p:nvSpPr>
          <p:spPr bwMode="auto">
            <a:xfrm>
              <a:off x="4294" y="2205"/>
              <a:ext cx="19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i="1" baseline="0">
                  <a:sym typeface="Symbol" panose="05050102010706020507" pitchFamily="18" charset="2"/>
                </a:rPr>
                <a:t></a:t>
              </a:r>
            </a:p>
          </p:txBody>
        </p:sp>
      </p:grpSp>
      <p:sp>
        <p:nvSpPr>
          <p:cNvPr id="39" name="TextBox 52"/>
          <p:cNvSpPr txBox="1">
            <a:spLocks noChangeArrowheads="1"/>
          </p:cNvSpPr>
          <p:nvPr/>
        </p:nvSpPr>
        <p:spPr bwMode="auto">
          <a:xfrm>
            <a:off x="4259263" y="4545013"/>
            <a:ext cx="45974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即介质</a:t>
            </a:r>
            <a:r>
              <a:rPr lang="en-US" altLang="zh-CN" baseline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相对于介质</a:t>
            </a:r>
            <a:r>
              <a:rPr lang="en-US" altLang="zh-CN" baseline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的相对折射率</a:t>
            </a:r>
          </a:p>
        </p:txBody>
      </p:sp>
      <p:sp>
        <p:nvSpPr>
          <p:cNvPr id="2" name="矩形 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7561263" y="2097088"/>
            <a:ext cx="1128712" cy="5222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i="1" baseline="0" dirty="0"/>
              <a:t>u</a:t>
            </a:r>
            <a:r>
              <a:rPr lang="en-US" altLang="zh-CN" i="1" dirty="0"/>
              <a:t>1</a:t>
            </a:r>
            <a:r>
              <a:rPr lang="en-US" altLang="zh-CN" i="1" baseline="0" dirty="0"/>
              <a:t>, n</a:t>
            </a:r>
            <a:r>
              <a:rPr lang="en-US" altLang="zh-CN" i="1" dirty="0"/>
              <a:t>1</a:t>
            </a:r>
            <a:endParaRPr lang="zh-CN" altLang="en-US" i="1" dirty="0"/>
          </a:p>
        </p:txBody>
      </p:sp>
      <p:sp>
        <p:nvSpPr>
          <p:cNvPr id="3" name="矩形 2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7961313" y="3749675"/>
            <a:ext cx="1089025" cy="523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i="1" baseline="0" dirty="0"/>
              <a:t>u</a:t>
            </a:r>
            <a:r>
              <a:rPr lang="en-US" altLang="zh-CN" dirty="0"/>
              <a:t>2</a:t>
            </a:r>
            <a:r>
              <a:rPr lang="en-US" altLang="zh-CN" i="1" baseline="0" dirty="0"/>
              <a:t>, n</a:t>
            </a:r>
            <a:r>
              <a:rPr lang="en-US" altLang="zh-CN" i="1" dirty="0"/>
              <a:t>2</a:t>
            </a:r>
            <a:endParaRPr lang="zh-CN" altLang="en-US" i="1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5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5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45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5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5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5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300"/>
                                        <p:tgtEl>
                                          <p:spTgt spid="145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5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5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0" grpId="0" autoUpdateAnimBg="0"/>
      <p:bldP spid="145411" grpId="0" autoUpdateAnimBg="0"/>
      <p:bldP spid="145412" grpId="0" autoUpdateAnimBg="0"/>
      <p:bldP spid="145413" grpId="0" autoUpdateAnimBg="0"/>
      <p:bldP spid="145414" grpId="0" autoUpdateAnimBg="0"/>
      <p:bldP spid="145416" grpId="0" autoUpdateAnimBg="0"/>
      <p:bldP spid="145418" grpId="0" autoUpdateAnimBg="0"/>
      <p:bldP spid="39" grpId="0"/>
      <p:bldP spid="2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1117600" y="1701800"/>
            <a:ext cx="71278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（1）两波在</a:t>
            </a:r>
            <a:r>
              <a:rPr lang="zh-CN" altLang="en-US" i="1" baseline="0">
                <a:latin typeface="Times New Roman" panose="02020603050405020304" pitchFamily="18" charset="0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</a:rPr>
              <a:t>点引起两分振动的位相差</a:t>
            </a:r>
            <a:endParaRPr lang="zh-CN" altLang="en-US" sz="2400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47107" name="Object 2"/>
          <p:cNvGraphicFramePr>
            <a:graphicFrameLocks noChangeAspect="1"/>
          </p:cNvGraphicFramePr>
          <p:nvPr/>
        </p:nvGraphicFramePr>
        <p:xfrm>
          <a:off x="2278063" y="2371725"/>
          <a:ext cx="2012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25" name="Equation" r:id="rId3" imgW="2057400" imgH="431800" progId="Equation.DSMT4">
                  <p:embed/>
                </p:oleObj>
              </mc:Choice>
              <mc:Fallback>
                <p:oleObj name="Equation" r:id="rId3" imgW="2057400" imgH="431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8063" y="2371725"/>
                        <a:ext cx="20129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8" name="Object 3"/>
          <p:cNvGraphicFramePr>
            <a:graphicFrameLocks noChangeAspect="1"/>
          </p:cNvGraphicFramePr>
          <p:nvPr/>
        </p:nvGraphicFramePr>
        <p:xfrm>
          <a:off x="5332413" y="3100388"/>
          <a:ext cx="1754187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26" name="Equation" r:id="rId5" imgW="2146300" imgH="482600" progId="Equation.DSMT4">
                  <p:embed/>
                </p:oleObj>
              </mc:Choice>
              <mc:Fallback>
                <p:oleObj name="Equation" r:id="rId5" imgW="2146300" imgH="482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2413" y="3100388"/>
                        <a:ext cx="1754187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9" name="Object 4"/>
          <p:cNvGraphicFramePr>
            <a:graphicFrameLocks noChangeAspect="1"/>
          </p:cNvGraphicFramePr>
          <p:nvPr/>
        </p:nvGraphicFramePr>
        <p:xfrm>
          <a:off x="7207250" y="2976563"/>
          <a:ext cx="285750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27" name="Equation" r:id="rId7" imgW="279279" imgH="672808" progId="Equation.DSMT4">
                  <p:embed/>
                </p:oleObj>
              </mc:Choice>
              <mc:Fallback>
                <p:oleObj name="Equation" r:id="rId7" imgW="279279" imgH="672808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250" y="2976563"/>
                        <a:ext cx="285750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0" name="Object 5"/>
          <p:cNvGraphicFramePr>
            <a:graphicFrameLocks noChangeAspect="1"/>
          </p:cNvGraphicFramePr>
          <p:nvPr/>
        </p:nvGraphicFramePr>
        <p:xfrm>
          <a:off x="1090613" y="3759200"/>
          <a:ext cx="1598612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28" name="Equation" r:id="rId9" imgW="1854200" imgH="673100" progId="Equation.DSMT4">
                  <p:embed/>
                </p:oleObj>
              </mc:Choice>
              <mc:Fallback>
                <p:oleObj name="Equation" r:id="rId9" imgW="1854200" imgH="673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613" y="3759200"/>
                        <a:ext cx="1598612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1" name="Object 6"/>
          <p:cNvGraphicFramePr>
            <a:graphicFrameLocks noChangeAspect="1"/>
          </p:cNvGraphicFramePr>
          <p:nvPr/>
        </p:nvGraphicFramePr>
        <p:xfrm>
          <a:off x="1206500" y="3013075"/>
          <a:ext cx="384810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29" name="Equation" r:id="rId11" imgW="3835400" imgH="685800" progId="Equation.DSMT4">
                  <p:embed/>
                </p:oleObj>
              </mc:Choice>
              <mc:Fallback>
                <p:oleObj name="Equation" r:id="rId11" imgW="3835400" imgH="685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0" y="3013075"/>
                        <a:ext cx="3848100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2" name="Object 7"/>
          <p:cNvGraphicFramePr>
            <a:graphicFrameLocks noChangeAspect="1"/>
          </p:cNvGraphicFramePr>
          <p:nvPr/>
        </p:nvGraphicFramePr>
        <p:xfrm>
          <a:off x="5688013" y="3714750"/>
          <a:ext cx="2019300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30" name="Equation" r:id="rId13" imgW="2184400" imgH="673100" progId="Equation.DSMT4">
                  <p:embed/>
                </p:oleObj>
              </mc:Choice>
              <mc:Fallback>
                <p:oleObj name="Equation" r:id="rId13" imgW="2184400" imgH="673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8013" y="3714750"/>
                        <a:ext cx="2019300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3" name="Text Box 9"/>
          <p:cNvSpPr txBox="1">
            <a:spLocks noChangeArrowheads="1"/>
          </p:cNvSpPr>
          <p:nvPr/>
        </p:nvSpPr>
        <p:spPr bwMode="auto">
          <a:xfrm>
            <a:off x="720725" y="4446588"/>
            <a:ext cx="4895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保持静止的各点应满足：</a:t>
            </a:r>
          </a:p>
        </p:txBody>
      </p:sp>
      <p:graphicFrame>
        <p:nvGraphicFramePr>
          <p:cNvPr id="47114" name="Object 8"/>
          <p:cNvGraphicFramePr>
            <a:graphicFrameLocks noChangeAspect="1"/>
          </p:cNvGraphicFramePr>
          <p:nvPr/>
        </p:nvGraphicFramePr>
        <p:xfrm>
          <a:off x="2171700" y="4892675"/>
          <a:ext cx="2286000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31" name="Equation" r:id="rId15" imgW="2184400" imgH="673100" progId="Equation.DSMT4">
                  <p:embed/>
                </p:oleObj>
              </mc:Choice>
              <mc:Fallback>
                <p:oleObj name="Equation" r:id="rId15" imgW="2184400" imgH="6731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4892675"/>
                        <a:ext cx="2286000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5" name="Object 9"/>
          <p:cNvGraphicFramePr>
            <a:graphicFrameLocks noChangeAspect="1"/>
          </p:cNvGraphicFramePr>
          <p:nvPr/>
        </p:nvGraphicFramePr>
        <p:xfrm>
          <a:off x="4535488" y="5092700"/>
          <a:ext cx="111918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32" name="Equation" r:id="rId17" imgW="1218671" imgH="393529" progId="Equation.DSMT4">
                  <p:embed/>
                </p:oleObj>
              </mc:Choice>
              <mc:Fallback>
                <p:oleObj name="Equation" r:id="rId17" imgW="1218671" imgH="393529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5488" y="5092700"/>
                        <a:ext cx="1119187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6" name="Object 10"/>
          <p:cNvGraphicFramePr>
            <a:graphicFrameLocks noChangeAspect="1"/>
          </p:cNvGraphicFramePr>
          <p:nvPr/>
        </p:nvGraphicFramePr>
        <p:xfrm>
          <a:off x="1835150" y="5673725"/>
          <a:ext cx="1897063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33" name="Equation" r:id="rId19" imgW="1612900" imgH="393700" progId="Equation.DSMT4">
                  <p:embed/>
                </p:oleObj>
              </mc:Choice>
              <mc:Fallback>
                <p:oleObj name="Equation" r:id="rId19" imgW="1612900" imgH="3937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673725"/>
                        <a:ext cx="1897063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7" name="Object 11"/>
          <p:cNvGraphicFramePr>
            <a:graphicFrameLocks noChangeAspect="1"/>
          </p:cNvGraphicFramePr>
          <p:nvPr/>
        </p:nvGraphicFramePr>
        <p:xfrm>
          <a:off x="4165600" y="5681663"/>
          <a:ext cx="5588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34" name="Equation" r:id="rId21" imgW="507780" imgH="317362" progId="Equation.DSMT4">
                  <p:embed/>
                </p:oleObj>
              </mc:Choice>
              <mc:Fallback>
                <p:oleObj name="Equation" r:id="rId21" imgW="507780" imgH="317362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5600" y="5681663"/>
                        <a:ext cx="5588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8" name="Line 14"/>
          <p:cNvSpPr>
            <a:spLocks noChangeShapeType="1"/>
          </p:cNvSpPr>
          <p:nvPr/>
        </p:nvSpPr>
        <p:spPr bwMode="auto">
          <a:xfrm>
            <a:off x="6734175" y="5640388"/>
            <a:ext cx="4572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9" name="Line 15"/>
          <p:cNvSpPr>
            <a:spLocks noChangeShapeType="1"/>
          </p:cNvSpPr>
          <p:nvPr/>
        </p:nvSpPr>
        <p:spPr bwMode="auto">
          <a:xfrm>
            <a:off x="4860925" y="5640388"/>
            <a:ext cx="4572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7120" name="Object 12"/>
          <p:cNvGraphicFramePr>
            <a:graphicFrameLocks noChangeAspect="1"/>
          </p:cNvGraphicFramePr>
          <p:nvPr/>
        </p:nvGraphicFramePr>
        <p:xfrm>
          <a:off x="4864100" y="5661025"/>
          <a:ext cx="22542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35" name="Equation" r:id="rId23" imgW="1726451" imgH="393529" progId="Equation.DSMT4">
                  <p:embed/>
                </p:oleObj>
              </mc:Choice>
              <mc:Fallback>
                <p:oleObj name="Equation" r:id="rId23" imgW="1726451" imgH="393529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00" y="5661025"/>
                        <a:ext cx="22542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1" name="Oval 18"/>
          <p:cNvSpPr>
            <a:spLocks noChangeArrowheads="1"/>
          </p:cNvSpPr>
          <p:nvPr/>
        </p:nvSpPr>
        <p:spPr bwMode="auto">
          <a:xfrm>
            <a:off x="647700" y="596900"/>
            <a:ext cx="965200" cy="922338"/>
          </a:xfrm>
          <a:prstGeom prst="ellipse">
            <a:avLst/>
          </a:prstGeom>
          <a:solidFill>
            <a:srgbClr val="66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31762" name="Line 19"/>
          <p:cNvSpPr>
            <a:spLocks noChangeShapeType="1"/>
          </p:cNvSpPr>
          <p:nvPr/>
        </p:nvSpPr>
        <p:spPr bwMode="auto">
          <a:xfrm flipV="1">
            <a:off x="1130300" y="312738"/>
            <a:ext cx="0" cy="77946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31763" name="Object 13"/>
          <p:cNvGraphicFramePr>
            <a:graphicFrameLocks noChangeAspect="1"/>
          </p:cNvGraphicFramePr>
          <p:nvPr/>
        </p:nvGraphicFramePr>
        <p:xfrm>
          <a:off x="1200150" y="314325"/>
          <a:ext cx="2762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36" name="Equation" r:id="rId25" imgW="139579" imgH="164957" progId="Equation.DSMT4">
                  <p:embed/>
                </p:oleObj>
              </mc:Choice>
              <mc:Fallback>
                <p:oleObj name="Equation" r:id="rId25" imgW="139579" imgH="164957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314325"/>
                        <a:ext cx="2762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24" name="Line 21"/>
          <p:cNvSpPr>
            <a:spLocks noChangeShapeType="1"/>
          </p:cNvSpPr>
          <p:nvPr/>
        </p:nvSpPr>
        <p:spPr bwMode="auto">
          <a:xfrm flipH="1" flipV="1">
            <a:off x="1116013" y="515938"/>
            <a:ext cx="0" cy="609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7125" name="Object 14"/>
          <p:cNvGraphicFramePr>
            <a:graphicFrameLocks noChangeAspect="1"/>
          </p:cNvGraphicFramePr>
          <p:nvPr/>
        </p:nvGraphicFramePr>
        <p:xfrm>
          <a:off x="2808288" y="3724275"/>
          <a:ext cx="2817812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37" name="Equation" r:id="rId27" imgW="3276600" imgH="673100" progId="Equation.DSMT4">
                  <p:embed/>
                </p:oleObj>
              </mc:Choice>
              <mc:Fallback>
                <p:oleObj name="Equation" r:id="rId27" imgW="3276600" imgH="6731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8288" y="3724275"/>
                        <a:ext cx="2817812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6" name="Object 15"/>
          <p:cNvGraphicFramePr>
            <a:graphicFrameLocks noChangeAspect="1"/>
          </p:cNvGraphicFramePr>
          <p:nvPr/>
        </p:nvGraphicFramePr>
        <p:xfrm>
          <a:off x="6032500" y="3136900"/>
          <a:ext cx="2413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38" name="Equation" r:id="rId29" imgW="203024" imgH="317225" progId="Equation.DSMT4">
                  <p:embed/>
                </p:oleObj>
              </mc:Choice>
              <mc:Fallback>
                <p:oleObj name="Equation" r:id="rId29" imgW="203024" imgH="317225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0" y="3136900"/>
                        <a:ext cx="2413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7" name="Object 16"/>
          <p:cNvGraphicFramePr>
            <a:graphicFrameLocks noChangeAspect="1"/>
          </p:cNvGraphicFramePr>
          <p:nvPr/>
        </p:nvGraphicFramePr>
        <p:xfrm>
          <a:off x="4394200" y="2112963"/>
          <a:ext cx="1293813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39" name="Equation" r:id="rId31" imgW="1434477" imgH="774364" progId="Equation.DSMT4">
                  <p:embed/>
                </p:oleObj>
              </mc:Choice>
              <mc:Fallback>
                <p:oleObj name="Equation" r:id="rId31" imgW="1434477" imgH="774364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200" y="2112963"/>
                        <a:ext cx="1293813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28" name="Rectangle 25"/>
          <p:cNvSpPr>
            <a:spLocks noChangeArrowheads="1"/>
          </p:cNvSpPr>
          <p:nvPr/>
        </p:nvSpPr>
        <p:spPr bwMode="auto">
          <a:xfrm>
            <a:off x="4067175" y="2338388"/>
            <a:ext cx="254000" cy="5222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47129" name="Object 17"/>
          <p:cNvGraphicFramePr>
            <a:graphicFrameLocks noChangeAspect="1"/>
          </p:cNvGraphicFramePr>
          <p:nvPr/>
        </p:nvGraphicFramePr>
        <p:xfrm>
          <a:off x="4067175" y="2498725"/>
          <a:ext cx="2159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0" r:id="rId33" imgW="253670" imgH="76101" progId="Equation.DSMT4">
                  <p:embed/>
                </p:oleObj>
              </mc:Choice>
              <mc:Fallback>
                <p:oleObj r:id="rId33" imgW="253670" imgH="76101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2498725"/>
                        <a:ext cx="215900" cy="152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70" name="Line 28"/>
          <p:cNvSpPr>
            <a:spLocks noChangeShapeType="1"/>
          </p:cNvSpPr>
          <p:nvPr/>
        </p:nvSpPr>
        <p:spPr bwMode="auto">
          <a:xfrm>
            <a:off x="1638300" y="1084263"/>
            <a:ext cx="64135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1771" name="Object 18"/>
          <p:cNvGraphicFramePr>
            <a:graphicFrameLocks noChangeAspect="1"/>
          </p:cNvGraphicFramePr>
          <p:nvPr/>
        </p:nvGraphicFramePr>
        <p:xfrm>
          <a:off x="2844800" y="982663"/>
          <a:ext cx="266700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1" r:id="rId35" imgW="101821" imgH="101821" progId="Equation.3">
                  <p:embed/>
                </p:oleObj>
              </mc:Choice>
              <mc:Fallback>
                <p:oleObj r:id="rId35" imgW="101821" imgH="101821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800" y="982663"/>
                        <a:ext cx="266700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72" name="Object 19"/>
          <p:cNvGraphicFramePr>
            <a:graphicFrameLocks noChangeAspect="1"/>
          </p:cNvGraphicFramePr>
          <p:nvPr/>
        </p:nvGraphicFramePr>
        <p:xfrm>
          <a:off x="2844800" y="1152525"/>
          <a:ext cx="3587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2" name="Equation" r:id="rId37" imgW="126835" imgH="139518" progId="Equation.DSMT4">
                  <p:embed/>
                </p:oleObj>
              </mc:Choice>
              <mc:Fallback>
                <p:oleObj name="Equation" r:id="rId37" imgW="126835" imgH="139518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800" y="1152525"/>
                        <a:ext cx="35877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73" name="Object 20"/>
          <p:cNvGraphicFramePr>
            <a:graphicFrameLocks noChangeAspect="1"/>
          </p:cNvGraphicFramePr>
          <p:nvPr/>
        </p:nvGraphicFramePr>
        <p:xfrm>
          <a:off x="7705725" y="1196975"/>
          <a:ext cx="77946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3" name="Equation" r:id="rId39" imgW="736280" imgH="393529" progId="Equation.DSMT4">
                  <p:embed/>
                </p:oleObj>
              </mc:Choice>
              <mc:Fallback>
                <p:oleObj name="Equation" r:id="rId39" imgW="736280" imgH="393529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5725" y="1196975"/>
                        <a:ext cx="77946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74" name="Line 34"/>
          <p:cNvSpPr>
            <a:spLocks noChangeShapeType="1"/>
          </p:cNvSpPr>
          <p:nvPr/>
        </p:nvSpPr>
        <p:spPr bwMode="auto">
          <a:xfrm flipH="1">
            <a:off x="2055813" y="652463"/>
            <a:ext cx="0" cy="3429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5" name="Line 35"/>
          <p:cNvSpPr>
            <a:spLocks noChangeShapeType="1"/>
          </p:cNvSpPr>
          <p:nvPr/>
        </p:nvSpPr>
        <p:spPr bwMode="auto">
          <a:xfrm flipH="1">
            <a:off x="4092575" y="720725"/>
            <a:ext cx="0" cy="3429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6" name="Line 36"/>
          <p:cNvSpPr>
            <a:spLocks noChangeShapeType="1"/>
          </p:cNvSpPr>
          <p:nvPr/>
        </p:nvSpPr>
        <p:spPr bwMode="auto">
          <a:xfrm flipV="1">
            <a:off x="2055813" y="790575"/>
            <a:ext cx="2036762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1777" name="Object 21"/>
          <p:cNvGraphicFramePr>
            <a:graphicFrameLocks noChangeAspect="1"/>
          </p:cNvGraphicFramePr>
          <p:nvPr/>
        </p:nvGraphicFramePr>
        <p:xfrm>
          <a:off x="3146425" y="241300"/>
          <a:ext cx="30638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4" name="Equation" r:id="rId41" imgW="126890" imgH="228402" progId="Equation.DSMT4">
                  <p:embed/>
                </p:oleObj>
              </mc:Choice>
              <mc:Fallback>
                <p:oleObj name="Equation" r:id="rId41" imgW="126890" imgH="228402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6425" y="241300"/>
                        <a:ext cx="306388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78" name="Line 39"/>
          <p:cNvSpPr>
            <a:spLocks noChangeShapeType="1"/>
          </p:cNvSpPr>
          <p:nvPr/>
        </p:nvSpPr>
        <p:spPr bwMode="auto">
          <a:xfrm flipH="1">
            <a:off x="6346825" y="652463"/>
            <a:ext cx="0" cy="3429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9" name="Line 40"/>
          <p:cNvSpPr>
            <a:spLocks noChangeShapeType="1"/>
          </p:cNvSpPr>
          <p:nvPr/>
        </p:nvSpPr>
        <p:spPr bwMode="auto">
          <a:xfrm flipV="1">
            <a:off x="4092575" y="790575"/>
            <a:ext cx="2254250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1780" name="Object 22"/>
          <p:cNvGraphicFramePr>
            <a:graphicFrameLocks noChangeAspect="1"/>
          </p:cNvGraphicFramePr>
          <p:nvPr/>
        </p:nvGraphicFramePr>
        <p:xfrm>
          <a:off x="5111750" y="241300"/>
          <a:ext cx="31115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5" name="Equation" r:id="rId43" imgW="139700" imgH="228600" progId="Equation.DSMT4">
                  <p:embed/>
                </p:oleObj>
              </mc:Choice>
              <mc:Fallback>
                <p:oleObj name="Equation" r:id="rId43" imgW="139700" imgH="2286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750" y="241300"/>
                        <a:ext cx="311150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81" name="Oval 43"/>
          <p:cNvSpPr>
            <a:spLocks noChangeArrowheads="1"/>
          </p:cNvSpPr>
          <p:nvPr/>
        </p:nvSpPr>
        <p:spPr bwMode="auto">
          <a:xfrm>
            <a:off x="4019550" y="995363"/>
            <a:ext cx="144463" cy="138112"/>
          </a:xfrm>
          <a:prstGeom prst="ellipse">
            <a:avLst/>
          </a:prstGeom>
          <a:solidFill>
            <a:srgbClr val="0000CC">
              <a:alpha val="9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31782" name="Object 23"/>
          <p:cNvGraphicFramePr>
            <a:graphicFrameLocks noChangeAspect="1"/>
          </p:cNvGraphicFramePr>
          <p:nvPr/>
        </p:nvGraphicFramePr>
        <p:xfrm>
          <a:off x="3946525" y="1203325"/>
          <a:ext cx="301625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6" name="Equation" r:id="rId45" imgW="126835" imgH="139518" progId="Equation.DSMT4">
                  <p:embed/>
                </p:oleObj>
              </mc:Choice>
              <mc:Fallback>
                <p:oleObj name="Equation" r:id="rId45" imgW="126835" imgH="139518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6525" y="1203325"/>
                        <a:ext cx="301625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83" name="Object 24"/>
          <p:cNvGraphicFramePr>
            <a:graphicFrameLocks noChangeAspect="1"/>
          </p:cNvGraphicFramePr>
          <p:nvPr/>
        </p:nvGraphicFramePr>
        <p:xfrm>
          <a:off x="4006850" y="434975"/>
          <a:ext cx="277813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7" name="Equation" r:id="rId47" imgW="291973" imgH="291973" progId="Equation.DSMT4">
                  <p:embed/>
                </p:oleObj>
              </mc:Choice>
              <mc:Fallback>
                <p:oleObj name="Equation" r:id="rId47" imgW="291973" imgH="291973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6850" y="434975"/>
                        <a:ext cx="277813" cy="261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84" name="Object 25"/>
          <p:cNvGraphicFramePr>
            <a:graphicFrameLocks noChangeAspect="1"/>
          </p:cNvGraphicFramePr>
          <p:nvPr/>
        </p:nvGraphicFramePr>
        <p:xfrm>
          <a:off x="1690688" y="512763"/>
          <a:ext cx="360362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8" name="Equation" r:id="rId49" imgW="152334" imgH="228501" progId="Equation.DSMT4">
                  <p:embed/>
                </p:oleObj>
              </mc:Choice>
              <mc:Fallback>
                <p:oleObj name="Equation" r:id="rId49" imgW="152334" imgH="228501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0688" y="512763"/>
                        <a:ext cx="360362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85" name="Object 26"/>
          <p:cNvGraphicFramePr>
            <a:graphicFrameLocks noChangeAspect="1"/>
          </p:cNvGraphicFramePr>
          <p:nvPr/>
        </p:nvGraphicFramePr>
        <p:xfrm>
          <a:off x="1704975" y="1116013"/>
          <a:ext cx="64135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9" name="Equation" r:id="rId51" imgW="672808" imgH="317362" progId="Equation.DSMT4">
                  <p:embed/>
                </p:oleObj>
              </mc:Choice>
              <mc:Fallback>
                <p:oleObj name="Equation" r:id="rId51" imgW="672808" imgH="317362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4975" y="1116013"/>
                        <a:ext cx="641350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86" name="Oval 49"/>
          <p:cNvSpPr>
            <a:spLocks noChangeArrowheads="1"/>
          </p:cNvSpPr>
          <p:nvPr/>
        </p:nvSpPr>
        <p:spPr bwMode="auto">
          <a:xfrm>
            <a:off x="1982788" y="995363"/>
            <a:ext cx="146050" cy="138112"/>
          </a:xfrm>
          <a:prstGeom prst="ellipse">
            <a:avLst/>
          </a:prstGeom>
          <a:solidFill>
            <a:srgbClr val="66FF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31787" name="Object 27"/>
          <p:cNvGraphicFramePr>
            <a:graphicFrameLocks noChangeAspect="1"/>
          </p:cNvGraphicFramePr>
          <p:nvPr/>
        </p:nvGraphicFramePr>
        <p:xfrm>
          <a:off x="6419850" y="549275"/>
          <a:ext cx="349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0" name="Equation" r:id="rId53" imgW="165028" imgH="228501" progId="Equation.DSMT4">
                  <p:embed/>
                </p:oleObj>
              </mc:Choice>
              <mc:Fallback>
                <p:oleObj name="Equation" r:id="rId53" imgW="165028" imgH="228501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9850" y="549275"/>
                        <a:ext cx="3492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88" name="Object 28"/>
          <p:cNvGraphicFramePr>
            <a:graphicFrameLocks noChangeAspect="1"/>
          </p:cNvGraphicFramePr>
          <p:nvPr/>
        </p:nvGraphicFramePr>
        <p:xfrm>
          <a:off x="6213475" y="1116013"/>
          <a:ext cx="446088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1" name="Equation" r:id="rId55" imgW="469696" imgH="317362" progId="Equation.DSMT4">
                  <p:embed/>
                </p:oleObj>
              </mc:Choice>
              <mc:Fallback>
                <p:oleObj name="Equation" r:id="rId55" imgW="469696" imgH="317362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3475" y="1116013"/>
                        <a:ext cx="446088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89" name="Oval 53"/>
          <p:cNvSpPr>
            <a:spLocks noChangeArrowheads="1"/>
          </p:cNvSpPr>
          <p:nvPr/>
        </p:nvSpPr>
        <p:spPr bwMode="auto">
          <a:xfrm>
            <a:off x="6273800" y="995363"/>
            <a:ext cx="146050" cy="138112"/>
          </a:xfrm>
          <a:prstGeom prst="ellipse">
            <a:avLst/>
          </a:prstGeom>
          <a:solidFill>
            <a:srgbClr val="66FF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31790" name="Oval 55"/>
          <p:cNvSpPr>
            <a:spLocks noChangeArrowheads="1"/>
          </p:cNvSpPr>
          <p:nvPr/>
        </p:nvSpPr>
        <p:spPr bwMode="auto">
          <a:xfrm>
            <a:off x="6769100" y="600075"/>
            <a:ext cx="971550" cy="936625"/>
          </a:xfrm>
          <a:prstGeom prst="ellipse">
            <a:avLst/>
          </a:prstGeom>
          <a:solidFill>
            <a:srgbClr val="66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31791" name="Line 56"/>
          <p:cNvSpPr>
            <a:spLocks noChangeShapeType="1"/>
          </p:cNvSpPr>
          <p:nvPr/>
        </p:nvSpPr>
        <p:spPr bwMode="auto">
          <a:xfrm flipV="1">
            <a:off x="7254875" y="312738"/>
            <a:ext cx="0" cy="79216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31792" name="Object 29"/>
          <p:cNvGraphicFramePr>
            <a:graphicFrameLocks noChangeAspect="1"/>
          </p:cNvGraphicFramePr>
          <p:nvPr/>
        </p:nvGraphicFramePr>
        <p:xfrm>
          <a:off x="7324725" y="312738"/>
          <a:ext cx="280988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2" name="Equation" r:id="rId57" imgW="139579" imgH="164957" progId="Equation.DSMT4">
                  <p:embed/>
                </p:oleObj>
              </mc:Choice>
              <mc:Fallback>
                <p:oleObj name="Equation" r:id="rId57" imgW="139579" imgH="164957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4725" y="312738"/>
                        <a:ext cx="280988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53" name="Line 58"/>
          <p:cNvSpPr>
            <a:spLocks noChangeShapeType="1"/>
          </p:cNvSpPr>
          <p:nvPr/>
        </p:nvSpPr>
        <p:spPr bwMode="auto">
          <a:xfrm flipH="1">
            <a:off x="6769100" y="1079500"/>
            <a:ext cx="514350" cy="158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54" name="Text Box 59"/>
          <p:cNvSpPr txBox="1">
            <a:spLocks noChangeArrowheads="1"/>
          </p:cNvSpPr>
          <p:nvPr/>
        </p:nvSpPr>
        <p:spPr bwMode="auto">
          <a:xfrm>
            <a:off x="630238" y="1657350"/>
            <a:ext cx="1927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/>
              <a:t>解：</a:t>
            </a:r>
          </a:p>
        </p:txBody>
      </p:sp>
      <p:sp>
        <p:nvSpPr>
          <p:cNvPr id="47155" name="Text Box 60"/>
          <p:cNvSpPr txBox="1">
            <a:spLocks noChangeArrowheads="1"/>
          </p:cNvSpPr>
          <p:nvPr/>
        </p:nvSpPr>
        <p:spPr bwMode="auto">
          <a:xfrm>
            <a:off x="720725" y="6202363"/>
            <a:ext cx="80867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i="1" baseline="0">
                <a:solidFill>
                  <a:srgbClr val="FF0000"/>
                </a:solidFill>
                <a:latin typeface="Times New Roman" panose="02020603050405020304" pitchFamily="18" charset="0"/>
              </a:rPr>
              <a:t>x 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= 0、2、4 </a:t>
            </a:r>
            <a:r>
              <a:rPr lang="en-US" altLang="zh-CN" baseline="0">
                <a:solidFill>
                  <a:srgbClr val="FF0000"/>
                </a:solidFill>
                <a:latin typeface="Times New Roman" panose="02020603050405020304" pitchFamily="18" charset="0"/>
              </a:rPr>
              <a:t>(m)</a:t>
            </a:r>
            <a:r>
              <a:rPr lang="zh-CN" altLang="en-US" baseline="0">
                <a:latin typeface="Times New Roman" panose="02020603050405020304" pitchFamily="18" charset="0"/>
              </a:rPr>
              <a:t>处是因干涉而保持静止的位置</a:t>
            </a:r>
            <a:endParaRPr lang="zh-CN" altLang="en-US" b="0" baseline="0">
              <a:latin typeface="Times New Roman" panose="02020603050405020304" pitchFamily="18" charset="0"/>
            </a:endParaRPr>
          </a:p>
        </p:txBody>
      </p:sp>
      <p:sp>
        <p:nvSpPr>
          <p:cNvPr id="31796" name="Text Box 61"/>
          <p:cNvSpPr txBox="1">
            <a:spLocks noChangeArrowheads="1"/>
          </p:cNvSpPr>
          <p:nvPr/>
        </p:nvSpPr>
        <p:spPr bwMode="auto">
          <a:xfrm>
            <a:off x="8642350" y="6386513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22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7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7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7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7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7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47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7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1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7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75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7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7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6" dur="500"/>
                                        <p:tgtEl>
                                          <p:spTgt spid="47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47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47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75"/>
                                        <p:tgtEl>
                                          <p:spTgt spid="4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 autoUpdateAnimBg="0"/>
      <p:bldP spid="47113" grpId="0" autoUpdateAnimBg="0"/>
      <p:bldP spid="47118" grpId="0" animBg="1"/>
      <p:bldP spid="47119" grpId="0" animBg="1"/>
      <p:bldP spid="47124" grpId="0" animBg="1"/>
      <p:bldP spid="47128" grpId="0" bldLvl="0" animBg="1" autoUpdateAnimBg="0"/>
      <p:bldP spid="47153" grpId="0" animBg="1"/>
      <p:bldP spid="47154" grpId="0" autoUpdateAnimBg="0"/>
      <p:bldP spid="47155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1116013" y="1341438"/>
            <a:ext cx="7140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（2）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左波源向右</a:t>
            </a:r>
            <a:r>
              <a:rPr lang="zh-CN" altLang="en-US" baseline="0">
                <a:latin typeface="Times New Roman" panose="02020603050405020304" pitchFamily="18" charset="0"/>
              </a:rPr>
              <a:t>发出的行波方程</a:t>
            </a:r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1331913" y="1916113"/>
            <a:ext cx="4645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参考点</a:t>
            </a:r>
            <a:r>
              <a:rPr lang="zh-CN" altLang="en-US" b="0" baseline="0">
                <a:latin typeface="Times New Roman" panose="02020603050405020304" pitchFamily="18" charset="0"/>
              </a:rPr>
              <a:t> </a:t>
            </a:r>
            <a:r>
              <a:rPr lang="zh-CN" altLang="en-US" i="1" baseline="0">
                <a:latin typeface="Times New Roman" panose="02020603050405020304" pitchFamily="18" charset="0"/>
              </a:rPr>
              <a:t>x</a:t>
            </a:r>
            <a:r>
              <a:rPr lang="zh-CN" altLang="en-US"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</a:rPr>
              <a:t>, 振动方程：</a:t>
            </a:r>
            <a:endParaRPr lang="zh-CN" altLang="en-US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48132" name="Object 2"/>
          <p:cNvGraphicFramePr>
            <a:graphicFrameLocks noChangeAspect="1"/>
          </p:cNvGraphicFramePr>
          <p:nvPr/>
        </p:nvGraphicFramePr>
        <p:xfrm>
          <a:off x="4760913" y="1917700"/>
          <a:ext cx="19145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62" name="Equation" r:id="rId3" imgW="1752600" imgH="495300" progId="Equation.DSMT4">
                  <p:embed/>
                </p:oleObj>
              </mc:Choice>
              <mc:Fallback>
                <p:oleObj name="Equation" r:id="rId3" imgW="1752600" imgH="4953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0913" y="1917700"/>
                        <a:ext cx="191452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3" name="Object 3"/>
          <p:cNvGraphicFramePr>
            <a:graphicFrameLocks noChangeAspect="1"/>
          </p:cNvGraphicFramePr>
          <p:nvPr/>
        </p:nvGraphicFramePr>
        <p:xfrm>
          <a:off x="2928938" y="3246438"/>
          <a:ext cx="223043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63" name="Equation" r:id="rId5" imgW="2298700" imgH="317500" progId="Equation.DSMT4">
                  <p:embed/>
                </p:oleObj>
              </mc:Choice>
              <mc:Fallback>
                <p:oleObj name="Equation" r:id="rId5" imgW="2298700" imgH="3175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938" y="3246438"/>
                        <a:ext cx="2230437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1295400" y="2563813"/>
            <a:ext cx="1828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行波方程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48135" name="Object 4"/>
          <p:cNvGraphicFramePr>
            <a:graphicFrameLocks noChangeAspect="1"/>
          </p:cNvGraphicFramePr>
          <p:nvPr/>
        </p:nvGraphicFramePr>
        <p:xfrm>
          <a:off x="2881313" y="2436813"/>
          <a:ext cx="397192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64" name="MathType 6.0 Equation" r:id="rId7" imgW="3670300" imgH="685800" progId="Equation.DSMT4">
                  <p:embed/>
                </p:oleObj>
              </mc:Choice>
              <mc:Fallback>
                <p:oleObj name="MathType 6.0 Equation" r:id="rId7" imgW="3670300" imgH="685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1313" y="2436813"/>
                        <a:ext cx="3971925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6" name="Rectangle 8"/>
          <p:cNvSpPr>
            <a:spLocks noChangeArrowheads="1"/>
          </p:cNvSpPr>
          <p:nvPr/>
        </p:nvSpPr>
        <p:spPr bwMode="auto">
          <a:xfrm>
            <a:off x="1139825" y="4505325"/>
            <a:ext cx="4710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右波源向左</a:t>
            </a:r>
            <a:r>
              <a:rPr lang="zh-CN" altLang="en-US" baseline="0">
                <a:latin typeface="Times New Roman" panose="02020603050405020304" pitchFamily="18" charset="0"/>
              </a:rPr>
              <a:t>发出的行波方程</a:t>
            </a:r>
          </a:p>
        </p:txBody>
      </p:sp>
      <p:sp>
        <p:nvSpPr>
          <p:cNvPr id="48137" name="Rectangle 9"/>
          <p:cNvSpPr>
            <a:spLocks noChangeArrowheads="1"/>
          </p:cNvSpPr>
          <p:nvPr/>
        </p:nvSpPr>
        <p:spPr bwMode="auto">
          <a:xfrm>
            <a:off x="1150938" y="5081588"/>
            <a:ext cx="47164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参考点 </a:t>
            </a:r>
            <a:r>
              <a:rPr lang="zh-CN" altLang="en-US" i="1" baseline="0">
                <a:latin typeface="Times New Roman" panose="02020603050405020304" pitchFamily="18" charset="0"/>
              </a:rPr>
              <a:t>x</a:t>
            </a:r>
            <a:r>
              <a:rPr lang="zh-CN" altLang="en-US"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</a:rPr>
              <a:t>,</a:t>
            </a:r>
            <a:r>
              <a:rPr lang="zh-CN" altLang="en-US" b="0" baseline="0">
                <a:latin typeface="Times New Roman" panose="02020603050405020304" pitchFamily="18" charset="0"/>
              </a:rPr>
              <a:t> </a:t>
            </a:r>
            <a:r>
              <a:rPr lang="zh-CN" altLang="en-US" baseline="0">
                <a:latin typeface="Times New Roman" panose="02020603050405020304" pitchFamily="18" charset="0"/>
              </a:rPr>
              <a:t>振动方程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48138" name="Object 5"/>
          <p:cNvGraphicFramePr>
            <a:graphicFrameLocks noChangeAspect="1"/>
          </p:cNvGraphicFramePr>
          <p:nvPr/>
        </p:nvGraphicFramePr>
        <p:xfrm>
          <a:off x="4498975" y="4954588"/>
          <a:ext cx="2503488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65" name="Equation" r:id="rId9" imgW="2603500" imgH="673100" progId="Equation.DSMT4">
                  <p:embed/>
                </p:oleObj>
              </mc:Choice>
              <mc:Fallback>
                <p:oleObj name="Equation" r:id="rId9" imgW="2603500" imgH="673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8975" y="4954588"/>
                        <a:ext cx="2503488" cy="73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9" name="Object 6"/>
          <p:cNvGraphicFramePr>
            <a:graphicFrameLocks noChangeAspect="1"/>
          </p:cNvGraphicFramePr>
          <p:nvPr/>
        </p:nvGraphicFramePr>
        <p:xfrm>
          <a:off x="2828925" y="3721100"/>
          <a:ext cx="3790950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66" name="MathType 6.0 Equation" r:id="rId11" imgW="3606800" imgH="685800" progId="Equation.DSMT4">
                  <p:embed/>
                </p:oleObj>
              </mc:Choice>
              <mc:Fallback>
                <p:oleObj name="MathType 6.0 Equation" r:id="rId11" imgW="3606800" imgH="685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925" y="3721100"/>
                        <a:ext cx="3790950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0" name="Rectangle 12"/>
          <p:cNvSpPr>
            <a:spLocks noChangeArrowheads="1"/>
          </p:cNvSpPr>
          <p:nvPr/>
        </p:nvSpPr>
        <p:spPr bwMode="auto">
          <a:xfrm>
            <a:off x="1114425" y="5726113"/>
            <a:ext cx="3349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行波方程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48141" name="Object 7"/>
          <p:cNvGraphicFramePr>
            <a:graphicFrameLocks noChangeAspect="1"/>
          </p:cNvGraphicFramePr>
          <p:nvPr/>
        </p:nvGraphicFramePr>
        <p:xfrm>
          <a:off x="3125788" y="5656263"/>
          <a:ext cx="411797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67" name="MathType 6.0 Equation" r:id="rId13" imgW="4013200" imgH="685800" progId="Equation.DSMT4">
                  <p:embed/>
                </p:oleObj>
              </mc:Choice>
              <mc:Fallback>
                <p:oleObj name="MathType 6.0 Equation" r:id="rId13" imgW="4013200" imgH="685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5788" y="5656263"/>
                        <a:ext cx="4117975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2" name="Line 16"/>
          <p:cNvSpPr>
            <a:spLocks noChangeShapeType="1"/>
          </p:cNvSpPr>
          <p:nvPr/>
        </p:nvSpPr>
        <p:spPr bwMode="auto">
          <a:xfrm>
            <a:off x="1892300" y="600075"/>
            <a:ext cx="949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3" name="Line 17"/>
          <p:cNvSpPr>
            <a:spLocks noChangeShapeType="1"/>
          </p:cNvSpPr>
          <p:nvPr/>
        </p:nvSpPr>
        <p:spPr bwMode="auto">
          <a:xfrm flipH="1">
            <a:off x="5111750" y="620713"/>
            <a:ext cx="8810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4" name="Line 18"/>
          <p:cNvSpPr>
            <a:spLocks noChangeShapeType="1"/>
          </p:cNvSpPr>
          <p:nvPr/>
        </p:nvSpPr>
        <p:spPr bwMode="auto">
          <a:xfrm>
            <a:off x="1279525" y="889000"/>
            <a:ext cx="67214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2785" name="Object 8"/>
          <p:cNvGraphicFramePr>
            <a:graphicFrameLocks noChangeAspect="1"/>
          </p:cNvGraphicFramePr>
          <p:nvPr/>
        </p:nvGraphicFramePr>
        <p:xfrm>
          <a:off x="2555875" y="714375"/>
          <a:ext cx="27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68" r:id="rId15" imgW="101821" imgH="101821" progId="Equation.3">
                  <p:embed/>
                </p:oleObj>
              </mc:Choice>
              <mc:Fallback>
                <p:oleObj r:id="rId15" imgW="101821" imgH="101821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714375"/>
                        <a:ext cx="279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6" name="Object 9"/>
          <p:cNvGraphicFramePr>
            <a:graphicFrameLocks noChangeAspect="1"/>
          </p:cNvGraphicFramePr>
          <p:nvPr/>
        </p:nvGraphicFramePr>
        <p:xfrm>
          <a:off x="2555875" y="942975"/>
          <a:ext cx="32543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69" name="Equation" r:id="rId17" imgW="126835" imgH="139518" progId="Equation.DSMT4">
                  <p:embed/>
                </p:oleObj>
              </mc:Choice>
              <mc:Fallback>
                <p:oleObj name="Equation" r:id="rId17" imgW="126835" imgH="139518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942975"/>
                        <a:ext cx="325438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7" name="Object 10"/>
          <p:cNvGraphicFramePr>
            <a:graphicFrameLocks noChangeAspect="1"/>
          </p:cNvGraphicFramePr>
          <p:nvPr/>
        </p:nvGraphicFramePr>
        <p:xfrm>
          <a:off x="7461250" y="960438"/>
          <a:ext cx="817563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0" name="Equation" r:id="rId19" imgW="736280" imgH="393529" progId="Equation.DSMT4">
                  <p:embed/>
                </p:oleObj>
              </mc:Choice>
              <mc:Fallback>
                <p:oleObj name="Equation" r:id="rId19" imgW="736280" imgH="393529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0" y="960438"/>
                        <a:ext cx="817563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8" name="Oval 23"/>
          <p:cNvSpPr>
            <a:spLocks noChangeArrowheads="1"/>
          </p:cNvSpPr>
          <p:nvPr/>
        </p:nvSpPr>
        <p:spPr bwMode="auto">
          <a:xfrm>
            <a:off x="3775075" y="790575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32789" name="Object 11"/>
          <p:cNvGraphicFramePr>
            <a:graphicFrameLocks noChangeAspect="1"/>
          </p:cNvGraphicFramePr>
          <p:nvPr/>
        </p:nvGraphicFramePr>
        <p:xfrm>
          <a:off x="3671888" y="936625"/>
          <a:ext cx="3333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1" name="Equation" r:id="rId21" imgW="126835" imgH="139518" progId="Equation.DSMT4">
                  <p:embed/>
                </p:oleObj>
              </mc:Choice>
              <mc:Fallback>
                <p:oleObj name="Equation" r:id="rId21" imgW="126835" imgH="139518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888" y="936625"/>
                        <a:ext cx="33337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90" name="Object 12"/>
          <p:cNvGraphicFramePr>
            <a:graphicFrameLocks noChangeAspect="1"/>
          </p:cNvGraphicFramePr>
          <p:nvPr/>
        </p:nvGraphicFramePr>
        <p:xfrm>
          <a:off x="1260475" y="333375"/>
          <a:ext cx="3333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2" name="Equation" r:id="rId23" imgW="152334" imgH="228501" progId="Equation.DSMT4">
                  <p:embed/>
                </p:oleObj>
              </mc:Choice>
              <mc:Fallback>
                <p:oleObj name="Equation" r:id="rId23" imgW="152334" imgH="228501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333375"/>
                        <a:ext cx="3333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91" name="Object 13"/>
          <p:cNvGraphicFramePr>
            <a:graphicFrameLocks noChangeAspect="1"/>
          </p:cNvGraphicFramePr>
          <p:nvPr/>
        </p:nvGraphicFramePr>
        <p:xfrm>
          <a:off x="1349375" y="923925"/>
          <a:ext cx="673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3" name="Equation" r:id="rId25" imgW="672808" imgH="317362" progId="Equation.DSMT4">
                  <p:embed/>
                </p:oleObj>
              </mc:Choice>
              <mc:Fallback>
                <p:oleObj name="Equation" r:id="rId25" imgW="672808" imgH="317362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75" y="923925"/>
                        <a:ext cx="6731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92" name="Oval 28"/>
          <p:cNvSpPr>
            <a:spLocks noChangeArrowheads="1"/>
          </p:cNvSpPr>
          <p:nvPr/>
        </p:nvSpPr>
        <p:spPr bwMode="auto">
          <a:xfrm>
            <a:off x="1641475" y="790575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rgbClr val="66FF33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32793" name="Object 14"/>
          <p:cNvGraphicFramePr>
            <a:graphicFrameLocks noChangeAspect="1"/>
          </p:cNvGraphicFramePr>
          <p:nvPr/>
        </p:nvGraphicFramePr>
        <p:xfrm>
          <a:off x="6289675" y="333375"/>
          <a:ext cx="371475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4" name="Equation" r:id="rId27" imgW="165028" imgH="228501" progId="Equation.DSMT4">
                  <p:embed/>
                </p:oleObj>
              </mc:Choice>
              <mc:Fallback>
                <p:oleObj name="Equation" r:id="rId27" imgW="165028" imgH="228501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9675" y="333375"/>
                        <a:ext cx="371475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94" name="Object 15"/>
          <p:cNvGraphicFramePr>
            <a:graphicFrameLocks noChangeAspect="1"/>
          </p:cNvGraphicFramePr>
          <p:nvPr/>
        </p:nvGraphicFramePr>
        <p:xfrm>
          <a:off x="6073775" y="923925"/>
          <a:ext cx="4667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5" name="Equation" r:id="rId29" imgW="469696" imgH="317362" progId="Equation.DSMT4">
                  <p:embed/>
                </p:oleObj>
              </mc:Choice>
              <mc:Fallback>
                <p:oleObj name="Equation" r:id="rId29" imgW="469696" imgH="317362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3775" y="923925"/>
                        <a:ext cx="4667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95" name="Oval 32"/>
          <p:cNvSpPr>
            <a:spLocks noChangeArrowheads="1"/>
          </p:cNvSpPr>
          <p:nvPr/>
        </p:nvSpPr>
        <p:spPr bwMode="auto">
          <a:xfrm>
            <a:off x="6137275" y="790575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rgbClr val="66FF33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48157" name="Text Box 33"/>
          <p:cNvSpPr txBox="1">
            <a:spLocks noChangeArrowheads="1"/>
          </p:cNvSpPr>
          <p:nvPr/>
        </p:nvSpPr>
        <p:spPr bwMode="auto">
          <a:xfrm>
            <a:off x="719138" y="1304925"/>
            <a:ext cx="1927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/>
              <a:t>解：</a:t>
            </a:r>
          </a:p>
        </p:txBody>
      </p:sp>
      <p:sp>
        <p:nvSpPr>
          <p:cNvPr id="32797" name="Text Box 34"/>
          <p:cNvSpPr txBox="1">
            <a:spLocks noChangeArrowheads="1"/>
          </p:cNvSpPr>
          <p:nvPr/>
        </p:nvSpPr>
        <p:spPr bwMode="auto">
          <a:xfrm>
            <a:off x="8661400" y="6399213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23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8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75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75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75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75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75"/>
                                        <p:tgtEl>
                                          <p:spTgt spid="48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75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0" grpId="0" autoUpdateAnimBg="0"/>
      <p:bldP spid="48131" grpId="0" autoUpdateAnimBg="0"/>
      <p:bldP spid="48134" grpId="0" autoUpdateAnimBg="0"/>
      <p:bldP spid="48136" grpId="0" autoUpdateAnimBg="0"/>
      <p:bldP spid="48137" grpId="0" autoUpdateAnimBg="0"/>
      <p:bldP spid="48140" grpId="0" autoUpdateAnimBg="0"/>
      <p:bldP spid="48157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1260475" y="1341438"/>
            <a:ext cx="7140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</a:t>
            </a:r>
            <a:r>
              <a:rPr lang="en-US" altLang="zh-CN" baseline="0">
                <a:latin typeface="Times New Roman" panose="02020603050405020304" pitchFamily="18" charset="0"/>
              </a:rPr>
              <a:t>3</a:t>
            </a:r>
            <a:r>
              <a:rPr lang="zh-CN" altLang="en-US" baseline="0">
                <a:latin typeface="Times New Roman" panose="02020603050405020304" pitchFamily="18" charset="0"/>
              </a:rPr>
              <a:t>）两波源间的驻波方程</a:t>
            </a:r>
          </a:p>
        </p:txBody>
      </p:sp>
      <p:graphicFrame>
        <p:nvGraphicFramePr>
          <p:cNvPr id="48139" name="Object 6"/>
          <p:cNvGraphicFramePr>
            <a:graphicFrameLocks noChangeAspect="1"/>
          </p:cNvGraphicFramePr>
          <p:nvPr/>
        </p:nvGraphicFramePr>
        <p:xfrm>
          <a:off x="1531938" y="1941513"/>
          <a:ext cx="4279900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63" name="MathType 6.0 Equation" r:id="rId3" imgW="3606800" imgH="685800" progId="Equation.DSMT4">
                  <p:embed/>
                </p:oleObj>
              </mc:Choice>
              <mc:Fallback>
                <p:oleObj name="MathType 6.0 Equation" r:id="rId3" imgW="3606800" imgH="685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938" y="1941513"/>
                        <a:ext cx="4279900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1" name="Object 7"/>
          <p:cNvGraphicFramePr>
            <a:graphicFrameLocks noChangeAspect="1"/>
          </p:cNvGraphicFramePr>
          <p:nvPr/>
        </p:nvGraphicFramePr>
        <p:xfrm>
          <a:off x="1516063" y="3363913"/>
          <a:ext cx="4748212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64" name="MathType 6.0 Equation" r:id="rId5" imgW="4013200" imgH="685800" progId="Equation.DSMT4">
                  <p:embed/>
                </p:oleObj>
              </mc:Choice>
              <mc:Fallback>
                <p:oleObj name="MathType 6.0 Equation" r:id="rId5" imgW="4013200" imgH="685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6063" y="3363913"/>
                        <a:ext cx="4748212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Line 16"/>
          <p:cNvSpPr>
            <a:spLocks noChangeShapeType="1"/>
          </p:cNvSpPr>
          <p:nvPr/>
        </p:nvSpPr>
        <p:spPr bwMode="auto">
          <a:xfrm>
            <a:off x="1892300" y="600075"/>
            <a:ext cx="949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Line 17"/>
          <p:cNvSpPr>
            <a:spLocks noChangeShapeType="1"/>
          </p:cNvSpPr>
          <p:nvPr/>
        </p:nvSpPr>
        <p:spPr bwMode="auto">
          <a:xfrm flipH="1">
            <a:off x="5111750" y="620713"/>
            <a:ext cx="8810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" name="Line 18"/>
          <p:cNvSpPr>
            <a:spLocks noChangeShapeType="1"/>
          </p:cNvSpPr>
          <p:nvPr/>
        </p:nvSpPr>
        <p:spPr bwMode="auto">
          <a:xfrm>
            <a:off x="1279525" y="889000"/>
            <a:ext cx="67214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3800" name="Object 8"/>
          <p:cNvGraphicFramePr>
            <a:graphicFrameLocks noChangeAspect="1"/>
          </p:cNvGraphicFramePr>
          <p:nvPr/>
        </p:nvGraphicFramePr>
        <p:xfrm>
          <a:off x="2555875" y="714375"/>
          <a:ext cx="27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65" r:id="rId7" imgW="101821" imgH="101821" progId="Equation.3">
                  <p:embed/>
                </p:oleObj>
              </mc:Choice>
              <mc:Fallback>
                <p:oleObj r:id="rId7" imgW="101821" imgH="101821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714375"/>
                        <a:ext cx="279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1" name="Object 9"/>
          <p:cNvGraphicFramePr>
            <a:graphicFrameLocks noChangeAspect="1"/>
          </p:cNvGraphicFramePr>
          <p:nvPr/>
        </p:nvGraphicFramePr>
        <p:xfrm>
          <a:off x="2555875" y="942975"/>
          <a:ext cx="32543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66" name="Equation" r:id="rId9" imgW="126835" imgH="139518" progId="Equation.DSMT4">
                  <p:embed/>
                </p:oleObj>
              </mc:Choice>
              <mc:Fallback>
                <p:oleObj name="Equation" r:id="rId9" imgW="126835" imgH="139518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942975"/>
                        <a:ext cx="325438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2" name="Object 10"/>
          <p:cNvGraphicFramePr>
            <a:graphicFrameLocks noChangeAspect="1"/>
          </p:cNvGraphicFramePr>
          <p:nvPr/>
        </p:nvGraphicFramePr>
        <p:xfrm>
          <a:off x="7461250" y="960438"/>
          <a:ext cx="817563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67" name="Equation" r:id="rId11" imgW="736280" imgH="393529" progId="Equation.DSMT4">
                  <p:embed/>
                </p:oleObj>
              </mc:Choice>
              <mc:Fallback>
                <p:oleObj name="Equation" r:id="rId11" imgW="736280" imgH="393529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0" y="960438"/>
                        <a:ext cx="817563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3" name="Oval 23"/>
          <p:cNvSpPr>
            <a:spLocks noChangeArrowheads="1"/>
          </p:cNvSpPr>
          <p:nvPr/>
        </p:nvSpPr>
        <p:spPr bwMode="auto">
          <a:xfrm>
            <a:off x="3775075" y="790575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33804" name="Object 11"/>
          <p:cNvGraphicFramePr>
            <a:graphicFrameLocks noChangeAspect="1"/>
          </p:cNvGraphicFramePr>
          <p:nvPr/>
        </p:nvGraphicFramePr>
        <p:xfrm>
          <a:off x="3671888" y="936625"/>
          <a:ext cx="3333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68" name="Equation" r:id="rId13" imgW="126835" imgH="139518" progId="Equation.DSMT4">
                  <p:embed/>
                </p:oleObj>
              </mc:Choice>
              <mc:Fallback>
                <p:oleObj name="Equation" r:id="rId13" imgW="126835" imgH="139518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888" y="936625"/>
                        <a:ext cx="33337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5" name="Object 12"/>
          <p:cNvGraphicFramePr>
            <a:graphicFrameLocks noChangeAspect="1"/>
          </p:cNvGraphicFramePr>
          <p:nvPr/>
        </p:nvGraphicFramePr>
        <p:xfrm>
          <a:off x="1260475" y="333375"/>
          <a:ext cx="3333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69" name="Equation" r:id="rId15" imgW="152334" imgH="228501" progId="Equation.DSMT4">
                  <p:embed/>
                </p:oleObj>
              </mc:Choice>
              <mc:Fallback>
                <p:oleObj name="Equation" r:id="rId15" imgW="152334" imgH="228501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333375"/>
                        <a:ext cx="3333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6" name="Object 13"/>
          <p:cNvGraphicFramePr>
            <a:graphicFrameLocks noChangeAspect="1"/>
          </p:cNvGraphicFramePr>
          <p:nvPr/>
        </p:nvGraphicFramePr>
        <p:xfrm>
          <a:off x="1349375" y="923925"/>
          <a:ext cx="673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0" name="Equation" r:id="rId17" imgW="672808" imgH="317362" progId="Equation.DSMT4">
                  <p:embed/>
                </p:oleObj>
              </mc:Choice>
              <mc:Fallback>
                <p:oleObj name="Equation" r:id="rId17" imgW="672808" imgH="317362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75" y="923925"/>
                        <a:ext cx="6731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7" name="Oval 28"/>
          <p:cNvSpPr>
            <a:spLocks noChangeArrowheads="1"/>
          </p:cNvSpPr>
          <p:nvPr/>
        </p:nvSpPr>
        <p:spPr bwMode="auto">
          <a:xfrm>
            <a:off x="1641475" y="790575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rgbClr val="66FF33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33808" name="Object 14"/>
          <p:cNvGraphicFramePr>
            <a:graphicFrameLocks noChangeAspect="1"/>
          </p:cNvGraphicFramePr>
          <p:nvPr/>
        </p:nvGraphicFramePr>
        <p:xfrm>
          <a:off x="6289675" y="333375"/>
          <a:ext cx="371475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1" name="Equation" r:id="rId19" imgW="165028" imgH="228501" progId="Equation.DSMT4">
                  <p:embed/>
                </p:oleObj>
              </mc:Choice>
              <mc:Fallback>
                <p:oleObj name="Equation" r:id="rId19" imgW="165028" imgH="228501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9675" y="333375"/>
                        <a:ext cx="371475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9" name="Object 15"/>
          <p:cNvGraphicFramePr>
            <a:graphicFrameLocks noChangeAspect="1"/>
          </p:cNvGraphicFramePr>
          <p:nvPr/>
        </p:nvGraphicFramePr>
        <p:xfrm>
          <a:off x="6073775" y="923925"/>
          <a:ext cx="4667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2" name="Equation" r:id="rId21" imgW="469696" imgH="317362" progId="Equation.DSMT4">
                  <p:embed/>
                </p:oleObj>
              </mc:Choice>
              <mc:Fallback>
                <p:oleObj name="Equation" r:id="rId21" imgW="469696" imgH="317362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3775" y="923925"/>
                        <a:ext cx="4667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10" name="Oval 32"/>
          <p:cNvSpPr>
            <a:spLocks noChangeArrowheads="1"/>
          </p:cNvSpPr>
          <p:nvPr/>
        </p:nvSpPr>
        <p:spPr bwMode="auto">
          <a:xfrm>
            <a:off x="6137275" y="790575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rgbClr val="66FF33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48157" name="Text Box 33"/>
          <p:cNvSpPr txBox="1">
            <a:spLocks noChangeArrowheads="1"/>
          </p:cNvSpPr>
          <p:nvPr/>
        </p:nvSpPr>
        <p:spPr bwMode="auto">
          <a:xfrm>
            <a:off x="719138" y="1304925"/>
            <a:ext cx="1927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/>
              <a:t>解：</a:t>
            </a:r>
          </a:p>
        </p:txBody>
      </p:sp>
      <p:sp>
        <p:nvSpPr>
          <p:cNvPr id="33812" name="Text Box 34"/>
          <p:cNvSpPr txBox="1">
            <a:spLocks noChangeArrowheads="1"/>
          </p:cNvSpPr>
          <p:nvPr/>
        </p:nvSpPr>
        <p:spPr bwMode="auto">
          <a:xfrm>
            <a:off x="8661400" y="6399213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23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012950" y="2620963"/>
          <a:ext cx="31623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3" name="Unknown" r:id="rId23" imgW="3162300" imgH="673100" progId="Equation.DSMT4">
                  <p:embed/>
                </p:oleObj>
              </mc:Choice>
              <mc:Fallback>
                <p:oleObj name="Unknown" r:id="rId23" imgW="3162300" imgH="6731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2950" y="2620963"/>
                        <a:ext cx="31623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2062163" y="4113213"/>
          <a:ext cx="3200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4" name="Unknown" r:id="rId25" imgW="3200400" imgH="673100" progId="Equation.DSMT4">
                  <p:embed/>
                </p:oleObj>
              </mc:Choice>
              <mc:Fallback>
                <p:oleObj name="Unknown" r:id="rId25" imgW="3200400" imgH="673100" progId="Equation.DSMT4">
                  <p:embed/>
                  <p:pic>
                    <p:nvPicPr>
                      <p:cNvPr id="0" name="对象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2163" y="4113213"/>
                        <a:ext cx="32004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6"/>
          <p:cNvGraphicFramePr>
            <a:graphicFrameLocks noChangeAspect="1"/>
          </p:cNvGraphicFramePr>
          <p:nvPr/>
        </p:nvGraphicFramePr>
        <p:xfrm>
          <a:off x="1477963" y="4724400"/>
          <a:ext cx="1973262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5" name="MathType 6.0 Equation" r:id="rId27" imgW="1663700" imgH="469900" progId="Equation.DSMT4">
                  <p:embed/>
                </p:oleObj>
              </mc:Choice>
              <mc:Fallback>
                <p:oleObj name="MathType 6.0 Equation" r:id="rId27" imgW="1663700" imgH="4699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7963" y="4724400"/>
                        <a:ext cx="1973262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1989138" y="5218113"/>
          <a:ext cx="41148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6" name="MathType 6.0 Equation" r:id="rId29" imgW="4114800" imgH="673100" progId="Equation.DSMT4">
                  <p:embed/>
                </p:oleObj>
              </mc:Choice>
              <mc:Fallback>
                <p:oleObj name="MathType 6.0 Equation" r:id="rId29" imgW="4114800" imgH="673100" progId="Equation.DSMT4">
                  <p:embed/>
                  <p:pic>
                    <p:nvPicPr>
                      <p:cNvPr id="0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9138" y="5218113"/>
                        <a:ext cx="41148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1285875" y="6021388"/>
            <a:ext cx="1127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波节</a:t>
            </a:r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2255838" y="5945188"/>
          <a:ext cx="19558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7" name="MathType 6.0 Equation" r:id="rId31" imgW="1955800" imgH="673100" progId="Equation.DSMT4">
                  <p:embed/>
                </p:oleObj>
              </mc:Choice>
              <mc:Fallback>
                <p:oleObj name="MathType 6.0 Equation" r:id="rId31" imgW="1955800" imgH="673100" progId="Equation.DSMT4">
                  <p:embed/>
                  <p:pic>
                    <p:nvPicPr>
                      <p:cNvPr id="0" name="对象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5838" y="5945188"/>
                        <a:ext cx="19558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4560888" y="6078538"/>
          <a:ext cx="10160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8" name="MathType 6.0 Equation" r:id="rId33" imgW="799753" imgH="317362" progId="Equation.DSMT4">
                  <p:embed/>
                </p:oleObj>
              </mc:Choice>
              <mc:Fallback>
                <p:oleObj name="MathType 6.0 Equation" r:id="rId33" imgW="799753" imgH="317362" progId="Equation.DSMT4">
                  <p:embed/>
                  <p:pic>
                    <p:nvPicPr>
                      <p:cNvPr id="0" name="对象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0888" y="6078538"/>
                        <a:ext cx="10160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5811838" y="6107113"/>
          <a:ext cx="127476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9" name="MathType 6.0 Equation" r:id="rId35" imgW="1002865" imgH="317362" progId="Equation.DSMT4">
                  <p:embed/>
                </p:oleObj>
              </mc:Choice>
              <mc:Fallback>
                <p:oleObj name="MathType 6.0 Equation" r:id="rId35" imgW="1002865" imgH="317362" progId="Equation.DSMT4">
                  <p:embed/>
                  <p:pic>
                    <p:nvPicPr>
                      <p:cNvPr id="0" name="对象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1838" y="6107113"/>
                        <a:ext cx="1274762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8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75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75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0" grpId="0" autoUpdateAnimBg="0"/>
      <p:bldP spid="48157" grpId="0" autoUpdateAnimBg="0"/>
      <p:bldP spid="35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48"/>
          <a:stretch>
            <a:fillRect/>
          </a:stretch>
        </p:blipFill>
        <p:spPr bwMode="auto">
          <a:xfrm>
            <a:off x="179388" y="44450"/>
            <a:ext cx="8667750" cy="202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5843" name="Object 17"/>
          <p:cNvGraphicFramePr>
            <a:graphicFrameLocks noChangeAspect="1"/>
          </p:cNvGraphicFramePr>
          <p:nvPr/>
        </p:nvGraphicFramePr>
        <p:xfrm>
          <a:off x="1336675" y="2684463"/>
          <a:ext cx="3370263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5" name="Equation" r:id="rId5" imgW="4394200" imgH="762000" progId="Equation.DSMT4">
                  <p:embed/>
                </p:oleObj>
              </mc:Choice>
              <mc:Fallback>
                <p:oleObj name="Equation" r:id="rId5" imgW="4394200" imgH="7620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6675" y="2684463"/>
                        <a:ext cx="3370263" cy="66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4" name="Object 17"/>
          <p:cNvGraphicFramePr>
            <a:graphicFrameLocks noChangeAspect="1"/>
          </p:cNvGraphicFramePr>
          <p:nvPr/>
        </p:nvGraphicFramePr>
        <p:xfrm>
          <a:off x="4819650" y="2565400"/>
          <a:ext cx="23368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6" name="Equation" r:id="rId7" imgW="3048000" imgH="990600" progId="Equation.DSMT4">
                  <p:embed/>
                </p:oleObj>
              </mc:Choice>
              <mc:Fallback>
                <p:oleObj name="Equation" r:id="rId7" imgW="3048000" imgH="9906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9650" y="2565400"/>
                        <a:ext cx="2336800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/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27584" y="2181125"/>
            <a:ext cx="6559809" cy="461665"/>
          </a:xfrm>
          <a:prstGeom prst="rect">
            <a:avLst/>
          </a:prstGeom>
          <a:blipFill rotWithShape="0">
            <a:blip r:embed="rId9"/>
            <a:stretch>
              <a:fillRect l="-1487" t="-10526" b="-2894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 b="0">
                <a:ln w="0">
                  <a:solidFill>
                    <a:schemeClr val="tx1"/>
                  </a:solidFill>
                </a:ln>
                <a:solidFill>
                  <a:srgbClr val="1C1C1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 </a:t>
            </a:r>
          </a:p>
        </p:txBody>
      </p:sp>
      <p:sp>
        <p:nvSpPr>
          <p:cNvPr id="35846" name="Text Box 33"/>
          <p:cNvSpPr txBox="1">
            <a:spLocks noChangeArrowheads="1"/>
          </p:cNvSpPr>
          <p:nvPr/>
        </p:nvSpPr>
        <p:spPr bwMode="auto">
          <a:xfrm>
            <a:off x="130175" y="2133600"/>
            <a:ext cx="1927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/>
              <a:t>解：</a:t>
            </a:r>
          </a:p>
        </p:txBody>
      </p:sp>
      <p:sp>
        <p:nvSpPr>
          <p:cNvPr id="35847" name="矩形 19"/>
          <p:cNvSpPr>
            <a:spLocks noChangeArrowheads="1"/>
          </p:cNvSpPr>
          <p:nvPr/>
        </p:nvSpPr>
        <p:spPr bwMode="auto">
          <a:xfrm>
            <a:off x="1228725" y="3429000"/>
            <a:ext cx="4995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所以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外侧各点</a:t>
            </a:r>
            <a:r>
              <a:rPr lang="zh-CN" altLang="en-US" sz="2400" baseline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干涉相消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，强度为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400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82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3" t="66991" r="54117" b="5824"/>
          <a:stretch>
            <a:fillRect/>
          </a:stretch>
        </p:blipFill>
        <p:spPr bwMode="auto">
          <a:xfrm>
            <a:off x="5635625" y="1181100"/>
            <a:ext cx="327660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5849" name="Object 17"/>
          <p:cNvGraphicFramePr>
            <a:graphicFrameLocks noChangeAspect="1"/>
          </p:cNvGraphicFramePr>
          <p:nvPr/>
        </p:nvGraphicFramePr>
        <p:xfrm>
          <a:off x="1295400" y="4395788"/>
          <a:ext cx="34575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7" name="Equation" r:id="rId10" imgW="4508500" imgH="800100" progId="Equation.DSMT4">
                  <p:embed/>
                </p:oleObj>
              </mc:Choice>
              <mc:Fallback>
                <p:oleObj name="Equation" r:id="rId10" imgW="4508500" imgH="8001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395788"/>
                        <a:ext cx="3457575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0" name="Object 17"/>
          <p:cNvGraphicFramePr>
            <a:graphicFrameLocks noChangeAspect="1"/>
          </p:cNvGraphicFramePr>
          <p:nvPr/>
        </p:nvGraphicFramePr>
        <p:xfrm>
          <a:off x="4816475" y="4292600"/>
          <a:ext cx="234632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8" name="Equation" r:id="rId12" imgW="3060700" imgH="990600" progId="Equation.DSMT4">
                  <p:embed/>
                </p:oleObj>
              </mc:Choice>
              <mc:Fallback>
                <p:oleObj name="Equation" r:id="rId12" imgW="3060700" imgH="9906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6475" y="4292600"/>
                        <a:ext cx="2346325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1" name="矩形 36"/>
          <p:cNvSpPr>
            <a:spLocks noChangeArrowheads="1"/>
          </p:cNvSpPr>
          <p:nvPr/>
        </p:nvSpPr>
        <p:spPr bwMode="auto">
          <a:xfrm>
            <a:off x="1220788" y="5192713"/>
            <a:ext cx="3603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所以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外侧各点</a:t>
            </a:r>
            <a:r>
              <a:rPr lang="zh-CN" altLang="en-US" sz="2400" baseline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干涉增强</a:t>
            </a:r>
          </a:p>
        </p:txBody>
      </p:sp>
      <p:sp>
        <p:nvSpPr>
          <p:cNvPr id="35852" name="矩形 37"/>
          <p:cNvSpPr>
            <a:spLocks noChangeArrowheads="1"/>
          </p:cNvSpPr>
          <p:nvPr/>
        </p:nvSpPr>
        <p:spPr bwMode="auto">
          <a:xfrm>
            <a:off x="1204913" y="5703888"/>
            <a:ext cx="31924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假设波源的振幅是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</p:txBody>
      </p:sp>
      <p:sp>
        <p:nvSpPr>
          <p:cNvPr id="35853" name="矩形 38"/>
          <p:cNvSpPr>
            <a:spLocks noChangeArrowheads="1"/>
          </p:cNvSpPr>
          <p:nvPr/>
        </p:nvSpPr>
        <p:spPr bwMode="auto">
          <a:xfrm>
            <a:off x="4021138" y="5691188"/>
            <a:ext cx="2708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P’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点的振幅是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2A</a:t>
            </a:r>
            <a:endParaRPr lang="zh-CN" altLang="en-US" sz="2400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54" name="矩形 39"/>
          <p:cNvSpPr>
            <a:spLocks noChangeArrowheads="1"/>
          </p:cNvSpPr>
          <p:nvPr/>
        </p:nvSpPr>
        <p:spPr bwMode="auto">
          <a:xfrm>
            <a:off x="1220788" y="6237288"/>
            <a:ext cx="14208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波的强度</a:t>
            </a:r>
          </a:p>
        </p:txBody>
      </p:sp>
      <p:graphicFrame>
        <p:nvGraphicFramePr>
          <p:cNvPr id="35855" name="Object 17"/>
          <p:cNvGraphicFramePr>
            <a:graphicFrameLocks noChangeAspect="1"/>
          </p:cNvGraphicFramePr>
          <p:nvPr/>
        </p:nvGraphicFramePr>
        <p:xfrm>
          <a:off x="2641600" y="6294438"/>
          <a:ext cx="8382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9" name="Equation" r:id="rId14" imgW="1091726" imgH="393529" progId="Equation.DSMT4">
                  <p:embed/>
                </p:oleObj>
              </mc:Choice>
              <mc:Fallback>
                <p:oleObj name="Equation" r:id="rId14" imgW="1091726" imgH="393529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00" y="6294438"/>
                        <a:ext cx="8382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6" name="矩形 41"/>
          <p:cNvSpPr>
            <a:spLocks noChangeArrowheads="1"/>
          </p:cNvSpPr>
          <p:nvPr/>
        </p:nvSpPr>
        <p:spPr bwMode="auto">
          <a:xfrm>
            <a:off x="3595688" y="6273800"/>
            <a:ext cx="3017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所以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P’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点的</a:t>
            </a:r>
            <a:r>
              <a:rPr lang="zh-CN" altLang="en-US" sz="2400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波强是</a:t>
            </a:r>
            <a:r>
              <a:rPr lang="en-US" altLang="zh-CN" sz="2400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400" i="1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4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57" name="矩形 20"/>
          <p:cNvSpPr>
            <a:spLocks noChangeArrowheads="1"/>
          </p:cNvSpPr>
          <p:nvPr/>
        </p:nvSpPr>
        <p:spPr bwMode="auto">
          <a:xfrm>
            <a:off x="1200150" y="2201863"/>
            <a:ext cx="6613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外侧点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点振动的位相差</a:t>
            </a:r>
          </a:p>
        </p:txBody>
      </p:sp>
      <p:sp>
        <p:nvSpPr>
          <p:cNvPr id="35858" name="矩形 21"/>
          <p:cNvSpPr>
            <a:spLocks noChangeArrowheads="1"/>
          </p:cNvSpPr>
          <p:nvPr/>
        </p:nvSpPr>
        <p:spPr bwMode="auto">
          <a:xfrm>
            <a:off x="1281113" y="3967163"/>
            <a:ext cx="6364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外侧点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P’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P’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点振动的位相差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8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58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58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5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5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6" grpId="0"/>
      <p:bldP spid="35847" grpId="0"/>
      <p:bldP spid="35851" grpId="0"/>
      <p:bldP spid="35852" grpId="0"/>
      <p:bldP spid="35853" grpId="0"/>
      <p:bldP spid="35854" grpId="0"/>
      <p:bldP spid="35856" grpId="0"/>
      <p:bldP spid="35857" grpId="0"/>
      <p:bldP spid="3585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Box 12"/>
          <p:cNvSpPr txBox="1">
            <a:spLocks noChangeArrowheads="1"/>
          </p:cNvSpPr>
          <p:nvPr/>
        </p:nvSpPr>
        <p:spPr bwMode="auto">
          <a:xfrm>
            <a:off x="350838" y="5624513"/>
            <a:ext cx="84582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延伸问题：什么方法可以使干涉波传播方向反向？</a:t>
            </a:r>
          </a:p>
        </p:txBody>
      </p:sp>
      <p:graphicFrame>
        <p:nvGraphicFramePr>
          <p:cNvPr id="37891" name="Object 17"/>
          <p:cNvGraphicFramePr>
            <a:graphicFrameLocks noChangeAspect="1"/>
          </p:cNvGraphicFramePr>
          <p:nvPr/>
        </p:nvGraphicFramePr>
        <p:xfrm>
          <a:off x="563563" y="1309688"/>
          <a:ext cx="4016375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8" name="Equation" r:id="rId3" imgW="4660900" imgH="990600" progId="Equation.DSMT4">
                  <p:embed/>
                </p:oleObj>
              </mc:Choice>
              <mc:Fallback>
                <p:oleObj name="Equation" r:id="rId3" imgW="4660900" imgH="9906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3" y="1309688"/>
                        <a:ext cx="4016375" cy="96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2" name="Object 17"/>
          <p:cNvGraphicFramePr>
            <a:graphicFrameLocks noChangeAspect="1"/>
          </p:cNvGraphicFramePr>
          <p:nvPr/>
        </p:nvGraphicFramePr>
        <p:xfrm>
          <a:off x="4768850" y="1663700"/>
          <a:ext cx="15319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9" name="Equation" r:id="rId5" imgW="1701800" imgH="673100" progId="Equation.DSMT4">
                  <p:embed/>
                </p:oleObj>
              </mc:Choice>
              <mc:Fallback>
                <p:oleObj name="Equation" r:id="rId5" imgW="1701800" imgH="6731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8850" y="1663700"/>
                        <a:ext cx="153193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3" name="Text Box 9"/>
          <p:cNvSpPr txBox="1">
            <a:spLocks noChangeArrowheads="1"/>
          </p:cNvSpPr>
          <p:nvPr/>
        </p:nvSpPr>
        <p:spPr bwMode="auto">
          <a:xfrm>
            <a:off x="444500" y="2427288"/>
            <a:ext cx="4895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aseline="0">
                <a:latin typeface="Times New Roman" panose="02020603050405020304" pitchFamily="18" charset="0"/>
              </a:rPr>
              <a:t>保持静止的各点应满足：</a:t>
            </a:r>
          </a:p>
        </p:txBody>
      </p:sp>
      <p:graphicFrame>
        <p:nvGraphicFramePr>
          <p:cNvPr id="37894" name="Object 8"/>
          <p:cNvGraphicFramePr>
            <a:graphicFrameLocks noChangeAspect="1"/>
          </p:cNvGraphicFramePr>
          <p:nvPr/>
        </p:nvGraphicFramePr>
        <p:xfrm>
          <a:off x="425450" y="2919413"/>
          <a:ext cx="17018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60" name="Equation" r:id="rId7" imgW="1625600" imgH="685800" progId="Equation.DSMT4">
                  <p:embed/>
                </p:oleObj>
              </mc:Choice>
              <mc:Fallback>
                <p:oleObj name="Equation" r:id="rId7" imgW="1625600" imgH="685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450" y="2919413"/>
                        <a:ext cx="17018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5" name="Object 9"/>
          <p:cNvGraphicFramePr>
            <a:graphicFrameLocks noChangeAspect="1"/>
          </p:cNvGraphicFramePr>
          <p:nvPr/>
        </p:nvGraphicFramePr>
        <p:xfrm>
          <a:off x="2314575" y="3090863"/>
          <a:ext cx="1119188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61" name="Equation" r:id="rId9" imgW="1218671" imgH="393529" progId="Equation.DSMT4">
                  <p:embed/>
                </p:oleObj>
              </mc:Choice>
              <mc:Fallback>
                <p:oleObj name="Equation" r:id="rId9" imgW="1218671" imgH="393529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4575" y="3090863"/>
                        <a:ext cx="1119188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6" name="Object 8"/>
          <p:cNvGraphicFramePr>
            <a:graphicFrameLocks noChangeAspect="1"/>
          </p:cNvGraphicFramePr>
          <p:nvPr/>
        </p:nvGraphicFramePr>
        <p:xfrm>
          <a:off x="4316413" y="2873375"/>
          <a:ext cx="1849437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62" name="Equation" r:id="rId11" imgW="1765300" imgH="673100" progId="Equation.DSMT4">
                  <p:embed/>
                </p:oleObj>
              </mc:Choice>
              <mc:Fallback>
                <p:oleObj name="Equation" r:id="rId11" imgW="1765300" imgH="6731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6413" y="2873375"/>
                        <a:ext cx="1849437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7" name="Object 11"/>
          <p:cNvGraphicFramePr>
            <a:graphicFrameLocks noChangeAspect="1"/>
          </p:cNvGraphicFramePr>
          <p:nvPr/>
        </p:nvGraphicFramePr>
        <p:xfrm>
          <a:off x="6272213" y="3068638"/>
          <a:ext cx="176053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63" name="Equation" r:id="rId13" imgW="1600200" imgH="368300" progId="Equation.DSMT4">
                  <p:embed/>
                </p:oleObj>
              </mc:Choice>
              <mc:Fallback>
                <p:oleObj name="Equation" r:id="rId13" imgW="1600200" imgH="3683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213" y="3068638"/>
                        <a:ext cx="1760537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898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24" r="31464"/>
          <a:stretch>
            <a:fillRect/>
          </a:stretch>
        </p:blipFill>
        <p:spPr bwMode="auto">
          <a:xfrm>
            <a:off x="1368425" y="3968750"/>
            <a:ext cx="5940425" cy="151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899" name="组合 22"/>
          <p:cNvGrpSpPr>
            <a:grpSpLocks/>
          </p:cNvGrpSpPr>
          <p:nvPr/>
        </p:nvGrpSpPr>
        <p:grpSpPr bwMode="auto">
          <a:xfrm>
            <a:off x="1954213" y="4860925"/>
            <a:ext cx="971550" cy="539750"/>
            <a:chOff x="882250" y="5481228"/>
            <a:chExt cx="970131" cy="540060"/>
          </a:xfrm>
        </p:grpSpPr>
        <p:sp>
          <p:nvSpPr>
            <p:cNvPr id="24" name="圆角矩形 23">
              <a:extLst>
                <a:ext uri="{FF2B5EF4-FFF2-40B4-BE49-F238E27FC236}"/>
              </a:extLst>
            </p:cNvPr>
            <p:cNvSpPr/>
            <p:nvPr/>
          </p:nvSpPr>
          <p:spPr bwMode="auto">
            <a:xfrm>
              <a:off x="882250" y="5481228"/>
              <a:ext cx="970131" cy="54006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/>
            <a:lstStyle/>
            <a:p>
              <a:pPr eaLnBrk="1" hangingPunct="1">
                <a:defRPr/>
              </a:pPr>
              <a:endParaRPr lang="zh-CN" altLang="en-US" baseline="0"/>
            </a:p>
          </p:txBody>
        </p:sp>
        <p:sp>
          <p:nvSpPr>
            <p:cNvPr id="36901" name="TextBox 1"/>
            <p:cNvSpPr txBox="1">
              <a:spLocks noChangeArrowheads="1"/>
            </p:cNvSpPr>
            <p:nvPr/>
          </p:nvSpPr>
          <p:spPr bwMode="auto">
            <a:xfrm>
              <a:off x="930550" y="5520425"/>
              <a:ext cx="900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baseline="0">
                  <a:latin typeface="华文行楷" panose="02010800040101010101" pitchFamily="2" charset="-122"/>
                  <a:ea typeface="华文行楷" panose="02010800040101010101" pitchFamily="2" charset="-122"/>
                </a:rPr>
                <a:t>相消</a:t>
              </a:r>
            </a:p>
          </p:txBody>
        </p:sp>
      </p:grpSp>
      <p:grpSp>
        <p:nvGrpSpPr>
          <p:cNvPr id="37900" name="组合 25"/>
          <p:cNvGrpSpPr>
            <a:grpSpLocks/>
          </p:cNvGrpSpPr>
          <p:nvPr/>
        </p:nvGrpSpPr>
        <p:grpSpPr bwMode="auto">
          <a:xfrm>
            <a:off x="4373563" y="4833938"/>
            <a:ext cx="969962" cy="539750"/>
            <a:chOff x="882250" y="5481228"/>
            <a:chExt cx="970131" cy="540060"/>
          </a:xfrm>
        </p:grpSpPr>
        <p:sp>
          <p:nvSpPr>
            <p:cNvPr id="27" name="圆角矩形 26">
              <a:extLst>
                <a:ext uri="{FF2B5EF4-FFF2-40B4-BE49-F238E27FC236}"/>
              </a:extLst>
            </p:cNvPr>
            <p:cNvSpPr/>
            <p:nvPr/>
          </p:nvSpPr>
          <p:spPr bwMode="auto">
            <a:xfrm>
              <a:off x="882250" y="5481228"/>
              <a:ext cx="970131" cy="54006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/>
            <a:lstStyle/>
            <a:p>
              <a:pPr eaLnBrk="1" hangingPunct="1">
                <a:defRPr/>
              </a:pPr>
              <a:endParaRPr lang="zh-CN" altLang="en-US" baseline="0"/>
            </a:p>
          </p:txBody>
        </p:sp>
        <p:sp>
          <p:nvSpPr>
            <p:cNvPr id="36897" name="TextBox 8"/>
            <p:cNvSpPr txBox="1">
              <a:spLocks noChangeArrowheads="1"/>
            </p:cNvSpPr>
            <p:nvPr/>
          </p:nvSpPr>
          <p:spPr bwMode="auto">
            <a:xfrm>
              <a:off x="930550" y="5520425"/>
              <a:ext cx="900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baseline="0">
                  <a:latin typeface="华文行楷" panose="02010800040101010101" pitchFamily="2" charset="-122"/>
                  <a:ea typeface="华文行楷" panose="02010800040101010101" pitchFamily="2" charset="-122"/>
                </a:rPr>
                <a:t>相长</a:t>
              </a:r>
            </a:p>
          </p:txBody>
        </p:sp>
      </p:grpSp>
      <p:sp>
        <p:nvSpPr>
          <p:cNvPr id="29" name="圆角矩形 28">
            <a:extLst>
              <a:ext uri="{FF2B5EF4-FFF2-40B4-BE49-F238E27FC236}"/>
            </a:extLst>
          </p:cNvPr>
          <p:cNvSpPr/>
          <p:nvPr/>
        </p:nvSpPr>
        <p:spPr bwMode="auto">
          <a:xfrm>
            <a:off x="3147901" y="3897052"/>
            <a:ext cx="1008112" cy="468052"/>
          </a:xfrm>
          <a:prstGeom prst="roundRect">
            <a:avLst/>
          </a:prstGeom>
          <a:solidFill>
            <a:srgbClr val="66FF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>
              <a:defRPr/>
            </a:pPr>
            <a:r>
              <a:rPr lang="zh-CN" altLang="en-US" sz="2400" baseline="0" dirty="0">
                <a:latin typeface="华文行楷" pitchFamily="2" charset="-122"/>
                <a:ea typeface="华文行楷" pitchFamily="2" charset="-122"/>
              </a:rPr>
              <a:t>驻波</a:t>
            </a:r>
          </a:p>
        </p:txBody>
      </p:sp>
      <p:sp>
        <p:nvSpPr>
          <p:cNvPr id="37904" name="右箭头 29"/>
          <p:cNvSpPr>
            <a:spLocks noChangeArrowheads="1"/>
          </p:cNvSpPr>
          <p:nvPr/>
        </p:nvSpPr>
        <p:spPr bwMode="auto">
          <a:xfrm>
            <a:off x="5646738" y="4432300"/>
            <a:ext cx="1101725" cy="466725"/>
          </a:xfrm>
          <a:prstGeom prst="rightArrow">
            <a:avLst>
              <a:gd name="adj1" fmla="val 50000"/>
              <a:gd name="adj2" fmla="val 50085"/>
            </a:avLst>
          </a:prstGeom>
          <a:solidFill>
            <a:srgbClr val="FF0000"/>
          </a:solidFill>
          <a:ln w="9525" algn="ctr">
            <a:solidFill>
              <a:srgbClr val="3333FF"/>
            </a:solidFill>
            <a:round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37905" name="右箭头 30"/>
          <p:cNvSpPr>
            <a:spLocks noChangeArrowheads="1"/>
          </p:cNvSpPr>
          <p:nvPr/>
        </p:nvSpPr>
        <p:spPr bwMode="auto">
          <a:xfrm rot="10800000">
            <a:off x="1477963" y="3990975"/>
            <a:ext cx="954087" cy="468313"/>
          </a:xfrm>
          <a:prstGeom prst="rightArrow">
            <a:avLst>
              <a:gd name="adj1" fmla="val 50000"/>
              <a:gd name="adj2" fmla="val 50036"/>
            </a:avLst>
          </a:prstGeom>
          <a:solidFill>
            <a:srgbClr val="FF0000"/>
          </a:solidFill>
          <a:ln w="9525" algn="ctr">
            <a:solidFill>
              <a:srgbClr val="3333FF"/>
            </a:solidFill>
            <a:round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37906" name="圆角矩形 31"/>
          <p:cNvSpPr>
            <a:spLocks noChangeArrowheads="1"/>
          </p:cNvSpPr>
          <p:nvPr/>
        </p:nvSpPr>
        <p:spPr bwMode="auto">
          <a:xfrm>
            <a:off x="2903538" y="4294188"/>
            <a:ext cx="1470025" cy="836612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3333FF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pic>
        <p:nvPicPr>
          <p:cNvPr id="36883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t="66991" r="56743" b="5824"/>
          <a:stretch>
            <a:fillRect/>
          </a:stretch>
        </p:blipFill>
        <p:spPr bwMode="auto">
          <a:xfrm>
            <a:off x="6408738" y="800100"/>
            <a:ext cx="2663825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84" name="椭圆 33"/>
          <p:cNvSpPr>
            <a:spLocks noChangeArrowheads="1"/>
          </p:cNvSpPr>
          <p:nvPr/>
        </p:nvSpPr>
        <p:spPr bwMode="auto">
          <a:xfrm>
            <a:off x="7302500" y="1196975"/>
            <a:ext cx="77788" cy="77788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36885" name="矩形 3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7151688" y="771525"/>
            <a:ext cx="457200" cy="512763"/>
          </a:xfrm>
          <a:prstGeom prst="rect">
            <a:avLst/>
          </a:prstGeom>
          <a:blipFill dpi="0" rotWithShape="0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矩形 35">
            <a:extLst>
              <a:ext uri="{FF2B5EF4-FFF2-40B4-BE49-F238E27FC236}"/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8858" y="768031"/>
            <a:ext cx="5657318" cy="461665"/>
          </a:xfrm>
          <a:prstGeom prst="rect">
            <a:avLst/>
          </a:prstGeom>
          <a:blipFill rotWithShape="0">
            <a:blip r:embed="rId17"/>
            <a:stretch>
              <a:fillRect b="-1052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/>
              <a:t> </a:t>
            </a:r>
          </a:p>
        </p:txBody>
      </p:sp>
      <p:sp>
        <p:nvSpPr>
          <p:cNvPr id="37913" name="右箭头 36"/>
          <p:cNvSpPr>
            <a:spLocks noChangeArrowheads="1"/>
          </p:cNvSpPr>
          <p:nvPr/>
        </p:nvSpPr>
        <p:spPr bwMode="auto">
          <a:xfrm>
            <a:off x="3714750" y="3098800"/>
            <a:ext cx="468313" cy="344488"/>
          </a:xfrm>
          <a:prstGeom prst="rightArrow">
            <a:avLst>
              <a:gd name="adj1" fmla="val 50000"/>
              <a:gd name="adj2" fmla="val 49934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37914" name="文本框 37"/>
          <p:cNvSpPr txBox="1">
            <a:spLocks noChangeArrowheads="1"/>
          </p:cNvSpPr>
          <p:nvPr/>
        </p:nvSpPr>
        <p:spPr bwMode="auto">
          <a:xfrm>
            <a:off x="947738" y="6224588"/>
            <a:ext cx="27955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u="sng" baseline="0"/>
              <a:t>改变</a:t>
            </a:r>
            <a:r>
              <a:rPr lang="en-US" altLang="zh-CN" sz="2400" u="sng" baseline="0"/>
              <a:t>S1S2</a:t>
            </a:r>
            <a:r>
              <a:rPr lang="zh-CN" altLang="en-US" sz="2400" u="sng" baseline="0"/>
              <a:t>的间距，</a:t>
            </a:r>
          </a:p>
        </p:txBody>
      </p:sp>
      <p:sp>
        <p:nvSpPr>
          <p:cNvPr id="37915" name="文本框 38"/>
          <p:cNvSpPr txBox="1">
            <a:spLocks noChangeArrowheads="1"/>
          </p:cNvSpPr>
          <p:nvPr/>
        </p:nvSpPr>
        <p:spPr bwMode="auto">
          <a:xfrm>
            <a:off x="3448050" y="6226175"/>
            <a:ext cx="31035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u="sng" baseline="0"/>
              <a:t>改变</a:t>
            </a:r>
            <a:r>
              <a:rPr lang="en-US" altLang="zh-CN" sz="2400" u="sng" baseline="0"/>
              <a:t>S1</a:t>
            </a:r>
            <a:r>
              <a:rPr lang="zh-CN" altLang="en-US" sz="2400" u="sng" baseline="0"/>
              <a:t>和</a:t>
            </a:r>
            <a:r>
              <a:rPr lang="en-US" altLang="zh-CN" sz="2400" u="sng" baseline="0"/>
              <a:t>S2</a:t>
            </a:r>
            <a:r>
              <a:rPr lang="zh-CN" altLang="en-US" sz="2400" u="sng" baseline="0"/>
              <a:t>的初相位</a:t>
            </a:r>
          </a:p>
        </p:txBody>
      </p:sp>
      <p:sp>
        <p:nvSpPr>
          <p:cNvPr id="37916" name="矩形 32"/>
          <p:cNvSpPr>
            <a:spLocks noChangeArrowheads="1"/>
          </p:cNvSpPr>
          <p:nvPr/>
        </p:nvSpPr>
        <p:spPr bwMode="auto">
          <a:xfrm>
            <a:off x="563563" y="225425"/>
            <a:ext cx="39004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之间任取一点</a:t>
            </a:r>
            <a:r>
              <a:rPr lang="en-US" altLang="zh-CN" sz="2400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sz="2400" i="1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917" name="矩形 39"/>
          <p:cNvSpPr>
            <a:spLocks noChangeArrowheads="1"/>
          </p:cNvSpPr>
          <p:nvPr/>
        </p:nvSpPr>
        <p:spPr bwMode="auto">
          <a:xfrm>
            <a:off x="622300" y="711200"/>
            <a:ext cx="5645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为参考点，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400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振动的位相差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78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7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7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37893" grpId="0"/>
      <p:bldP spid="37904" grpId="0" animBg="1"/>
      <p:bldP spid="37905" grpId="0" animBg="1"/>
      <p:bldP spid="37906" grpId="0" animBg="1"/>
      <p:bldP spid="37913" grpId="0" animBg="1"/>
      <p:bldP spid="37914" grpId="0"/>
      <p:bldP spid="37915" grpId="0"/>
      <p:bldP spid="37916" grpId="0"/>
      <p:bldP spid="379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Box 2"/>
          <p:cNvSpPr txBox="1">
            <a:spLocks noChangeArrowheads="1"/>
          </p:cNvSpPr>
          <p:nvPr/>
        </p:nvSpPr>
        <p:spPr bwMode="auto">
          <a:xfrm>
            <a:off x="2419350" y="457200"/>
            <a:ext cx="4140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aseline="0">
                <a:latin typeface="黑体" panose="02010609060101010101" pitchFamily="49" charset="-122"/>
                <a:ea typeface="黑体" panose="02010609060101010101" pitchFamily="49" charset="-122"/>
              </a:rPr>
              <a:t>相控雷达阵列</a:t>
            </a:r>
          </a:p>
        </p:txBody>
      </p:sp>
      <p:pic>
        <p:nvPicPr>
          <p:cNvPr id="37891" name="Picture 1" descr="C:\Users\Administrator\AppData\Roaming\Tencent\Users\188541213\QQ\WinTemp\RichOle\`XP}$$UZ6ERLG[H%`K6R96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1309688"/>
            <a:ext cx="2706688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2" descr="C:\Users\Administrator\AppData\Roaming\Tencent\Users\188541213\QQ\WinTemp\RichOle\4@]K@_Z60L{RK$R%[%`G0S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" r="16360"/>
          <a:stretch>
            <a:fillRect/>
          </a:stretch>
        </p:blipFill>
        <p:spPr bwMode="auto">
          <a:xfrm>
            <a:off x="4824413" y="1304925"/>
            <a:ext cx="2568575" cy="219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98513" y="3968750"/>
            <a:ext cx="7589837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latin typeface="仿宋" panose="02010609060101010101" pitchFamily="49" charset="-122"/>
                <a:ea typeface="仿宋" panose="02010609060101010101" pitchFamily="49" charset="-122"/>
              </a:rPr>
              <a:t>结合惠更斯原理，雷达阵列上每个“单元”可以认为是次级子波波源，那么可以通过</a:t>
            </a:r>
            <a:r>
              <a:rPr lang="zh-CN" altLang="en-US" baseline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控制每个子波波源的相位</a:t>
            </a:r>
            <a:r>
              <a:rPr lang="zh-CN" altLang="en-US" baseline="0">
                <a:latin typeface="仿宋" panose="02010609060101010101" pitchFamily="49" charset="-122"/>
                <a:ea typeface="仿宋" panose="02010609060101010101" pitchFamily="49" charset="-122"/>
              </a:rPr>
              <a:t>，控制（编辑）出射波波前，进而实现出射方向调整、聚焦等功能。</a:t>
            </a: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6911975" y="6149975"/>
            <a:ext cx="1219200" cy="3381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aseline="0" dirty="0">
                <a:hlinkClick r:id="rId4"/>
              </a:rPr>
              <a:t>相控阵雷达</a:t>
            </a:r>
            <a:endParaRPr lang="zh-CN" altLang="en-US" sz="1600" baseline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5"/>
          <a:stretch>
            <a:fillRect/>
          </a:stretch>
        </p:blipFill>
        <p:spPr bwMode="auto">
          <a:xfrm>
            <a:off x="1001713" y="165100"/>
            <a:ext cx="7308850" cy="305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7891" name="Object 9"/>
          <p:cNvGraphicFramePr>
            <a:graphicFrameLocks noChangeAspect="1"/>
          </p:cNvGraphicFramePr>
          <p:nvPr/>
        </p:nvGraphicFramePr>
        <p:xfrm>
          <a:off x="4446588" y="4513263"/>
          <a:ext cx="2982912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3" name="MathType 6.0 Equation" r:id="rId4" imgW="2667000" imgH="685800" progId="Equation.DSMT4">
                  <p:embed/>
                </p:oleObj>
              </mc:Choice>
              <mc:Fallback>
                <p:oleObj name="MathType 6.0 Equation" r:id="rId4" imgW="2667000" imgH="685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6588" y="4513263"/>
                        <a:ext cx="2982912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2" name="Text Box 40"/>
          <p:cNvSpPr txBox="1">
            <a:spLocks noChangeArrowheads="1"/>
          </p:cNvSpPr>
          <p:nvPr/>
        </p:nvSpPr>
        <p:spPr bwMode="auto">
          <a:xfrm>
            <a:off x="71438" y="3284538"/>
            <a:ext cx="16208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解：</a:t>
            </a:r>
            <a:r>
              <a:rPr lang="zh-CN" altLang="en-US" baseline="0">
                <a:latin typeface="宋体" panose="02010600030101010101" pitchFamily="2" charset="-122"/>
                <a:sym typeface="Wingdings" panose="05000000000000000000" pitchFamily="2" charset="2"/>
              </a:rPr>
              <a:t>(1)</a:t>
            </a:r>
            <a:r>
              <a:rPr lang="zh-CN" altLang="en-US" baseline="0">
                <a:latin typeface="Times New Roman" panose="02020603050405020304" pitchFamily="18" charset="0"/>
              </a:rPr>
              <a:t>      </a:t>
            </a:r>
          </a:p>
        </p:txBody>
      </p:sp>
      <p:sp>
        <p:nvSpPr>
          <p:cNvPr id="43013" name="椭圆 1"/>
          <p:cNvSpPr>
            <a:spLocks noChangeArrowheads="1"/>
          </p:cNvSpPr>
          <p:nvPr/>
        </p:nvSpPr>
        <p:spPr bwMode="auto">
          <a:xfrm>
            <a:off x="6624638" y="2384425"/>
            <a:ext cx="107950" cy="107950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baseline="0"/>
          </a:p>
        </p:txBody>
      </p:sp>
      <p:sp>
        <p:nvSpPr>
          <p:cNvPr id="43014" name="文本框 2"/>
          <p:cNvSpPr txBox="1">
            <a:spLocks noChangeArrowheads="1"/>
          </p:cNvSpPr>
          <p:nvPr/>
        </p:nvSpPr>
        <p:spPr bwMode="auto">
          <a:xfrm>
            <a:off x="6496050" y="2312988"/>
            <a:ext cx="36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i="1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355725" y="3306763"/>
            <a:ext cx="34274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在</a:t>
            </a:r>
            <a:r>
              <a:rPr lang="en-US" altLang="zh-CN" baseline="0"/>
              <a:t>OP</a:t>
            </a:r>
            <a:r>
              <a:rPr lang="zh-CN" altLang="en-US" baseline="0"/>
              <a:t>间任取一点</a:t>
            </a:r>
            <a:r>
              <a:rPr lang="en-US" altLang="zh-CN" baseline="0"/>
              <a:t>x</a:t>
            </a:r>
            <a:r>
              <a:rPr lang="zh-CN" altLang="en-US" baseline="0"/>
              <a:t>，</a:t>
            </a:r>
            <a:endParaRPr lang="en-US" baseline="0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446588" y="3306763"/>
            <a:ext cx="457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/>
              <a:t>O</a:t>
            </a:r>
            <a:r>
              <a:rPr lang="zh-CN" altLang="en-US" baseline="0"/>
              <a:t>点振动传播到</a:t>
            </a:r>
            <a:r>
              <a:rPr lang="en-US" altLang="zh-CN" baseline="0"/>
              <a:t>x</a:t>
            </a:r>
            <a:r>
              <a:rPr lang="zh-CN" altLang="en-US" baseline="0"/>
              <a:t>点，</a:t>
            </a:r>
            <a:endParaRPr lang="en-US" baseline="0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258888" y="3975100"/>
            <a:ext cx="1628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时间延迟</a:t>
            </a:r>
            <a:endParaRPr lang="en-US" baseline="0"/>
          </a:p>
        </p:txBody>
      </p:sp>
      <p:graphicFrame>
        <p:nvGraphicFramePr>
          <p:cNvPr id="17" name="Object 9"/>
          <p:cNvGraphicFramePr>
            <a:graphicFrameLocks noChangeAspect="1"/>
          </p:cNvGraphicFramePr>
          <p:nvPr/>
        </p:nvGraphicFramePr>
        <p:xfrm>
          <a:off x="2887663" y="3883025"/>
          <a:ext cx="115093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4" name="MathType 6.0 Equation" r:id="rId6" imgW="1028700" imgH="685800" progId="Equation.DSMT4">
                  <p:embed/>
                </p:oleObj>
              </mc:Choice>
              <mc:Fallback>
                <p:oleObj name="MathType 6.0 Equation" r:id="rId6" imgW="1028700" imgH="685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7663" y="3883025"/>
                        <a:ext cx="1150937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3852863" y="5354638"/>
            <a:ext cx="37909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即为入射波的行波方程</a:t>
            </a: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1258888" y="4640263"/>
            <a:ext cx="32718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故</a:t>
            </a:r>
            <a:r>
              <a:rPr lang="en-US" altLang="zh-CN" baseline="0"/>
              <a:t>x</a:t>
            </a:r>
            <a:r>
              <a:rPr lang="zh-CN" altLang="en-US" baseline="0"/>
              <a:t>点的振动方程为</a:t>
            </a:r>
            <a:endParaRPr lang="en-US" baseline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2" grpId="0"/>
      <p:bldP spid="4" grpId="0"/>
      <p:bldP spid="5" grpId="0"/>
      <p:bldP spid="6" grpId="0"/>
      <p:bldP spid="18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4" name="Object 9"/>
          <p:cNvGraphicFramePr>
            <a:graphicFrameLocks noChangeAspect="1"/>
          </p:cNvGraphicFramePr>
          <p:nvPr/>
        </p:nvGraphicFramePr>
        <p:xfrm>
          <a:off x="1452563" y="80963"/>
          <a:ext cx="277018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06" name="Equation" r:id="rId3" imgW="2476500" imgH="685800" progId="Equation.DSMT4">
                  <p:embed/>
                </p:oleObj>
              </mc:Choice>
              <mc:Fallback>
                <p:oleObj name="Equation" r:id="rId3" imgW="2476500" imgH="685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563" y="80963"/>
                        <a:ext cx="2770187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5" name="Text Box 40"/>
          <p:cNvSpPr txBox="1">
            <a:spLocks noChangeArrowheads="1"/>
          </p:cNvSpPr>
          <p:nvPr/>
        </p:nvSpPr>
        <p:spPr bwMode="auto">
          <a:xfrm>
            <a:off x="71438" y="223838"/>
            <a:ext cx="16208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解：</a:t>
            </a:r>
            <a:r>
              <a:rPr lang="zh-CN" altLang="en-US" baseline="0">
                <a:latin typeface="宋体" panose="02010600030101010101" pitchFamily="2" charset="-122"/>
                <a:sym typeface="Wingdings" panose="05000000000000000000" pitchFamily="2" charset="2"/>
              </a:rPr>
              <a:t>(1)</a:t>
            </a:r>
            <a:r>
              <a:rPr lang="zh-CN" altLang="en-US" baseline="0">
                <a:latin typeface="Times New Roman" panose="02020603050405020304" pitchFamily="18" charset="0"/>
              </a:rPr>
              <a:t>      </a:t>
            </a:r>
          </a:p>
        </p:txBody>
      </p:sp>
      <p:sp>
        <p:nvSpPr>
          <p:cNvPr id="37893" name="矩形 1"/>
          <p:cNvSpPr>
            <a:spLocks noChangeArrowheads="1"/>
          </p:cNvSpPr>
          <p:nvPr/>
        </p:nvSpPr>
        <p:spPr bwMode="auto">
          <a:xfrm>
            <a:off x="741363" y="820738"/>
            <a:ext cx="28590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latin typeface="宋体" panose="02010600030101010101" pitchFamily="2" charset="-122"/>
                <a:sym typeface="Wingdings" panose="05000000000000000000" pitchFamily="2" charset="2"/>
              </a:rPr>
              <a:t>(</a:t>
            </a:r>
            <a:r>
              <a:rPr lang="en-US" altLang="zh-CN" baseline="0">
                <a:latin typeface="宋体" panose="02010600030101010101" pitchFamily="2" charset="-122"/>
                <a:sym typeface="Wingdings" panose="05000000000000000000" pitchFamily="2" charset="2"/>
              </a:rPr>
              <a:t>2</a:t>
            </a:r>
            <a:r>
              <a:rPr lang="zh-CN" altLang="en-US" baseline="0">
                <a:latin typeface="宋体" panose="02010600030101010101" pitchFamily="2" charset="-122"/>
                <a:sym typeface="Wingdings" panose="05000000000000000000" pitchFamily="2" charset="2"/>
              </a:rPr>
              <a:t>)以</a:t>
            </a:r>
            <a:r>
              <a:rPr lang="en-US" altLang="zh-CN" baseline="0">
                <a:cs typeface="Arial" panose="020B0604020202020204" pitchFamily="34" charset="0"/>
                <a:sym typeface="Wingdings" panose="05000000000000000000" pitchFamily="2" charset="2"/>
              </a:rPr>
              <a:t>X</a:t>
            </a:r>
            <a:r>
              <a:rPr lang="zh-CN" altLang="en-US" baseline="0">
                <a:latin typeface="宋体" panose="02010600030101010101" pitchFamily="2" charset="-122"/>
                <a:sym typeface="Wingdings" panose="05000000000000000000" pitchFamily="2" charset="2"/>
              </a:rPr>
              <a:t>为参考点</a:t>
            </a:r>
            <a:r>
              <a:rPr lang="zh-CN" altLang="en-US" baseline="0">
                <a:latin typeface="Times New Roman" panose="02020603050405020304" pitchFamily="18" charset="0"/>
              </a:rPr>
              <a:t> </a:t>
            </a:r>
            <a:endParaRPr lang="zh-CN" altLang="en-US" baseline="0"/>
          </a:p>
        </p:txBody>
      </p:sp>
      <p:graphicFrame>
        <p:nvGraphicFramePr>
          <p:cNvPr id="37894" name="Object 9"/>
          <p:cNvGraphicFramePr>
            <a:graphicFrameLocks noChangeAspect="1"/>
          </p:cNvGraphicFramePr>
          <p:nvPr/>
        </p:nvGraphicFramePr>
        <p:xfrm>
          <a:off x="1412875" y="3886200"/>
          <a:ext cx="5257800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07" name="MathType 6.0 Equation" r:id="rId5" imgW="4699000" imgH="1003300" progId="Equation.DSMT4">
                  <p:embed/>
                </p:oleObj>
              </mc:Choice>
              <mc:Fallback>
                <p:oleObj name="MathType 6.0 Equation" r:id="rId5" imgW="4699000" imgH="10033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75" y="3886200"/>
                        <a:ext cx="5257800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5" name="Object 9"/>
          <p:cNvGraphicFramePr>
            <a:graphicFrameLocks noChangeAspect="1"/>
          </p:cNvGraphicFramePr>
          <p:nvPr/>
        </p:nvGraphicFramePr>
        <p:xfrm>
          <a:off x="6715125" y="4281488"/>
          <a:ext cx="2373313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08" name="Equation" r:id="rId7" imgW="2120900" imgH="685800" progId="Equation.DSMT4">
                  <p:embed/>
                </p:oleObj>
              </mc:Choice>
              <mc:Fallback>
                <p:oleObj name="Equation" r:id="rId7" imgW="2120900" imgH="685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25" y="4281488"/>
                        <a:ext cx="2373313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6" name="矩形 7"/>
          <p:cNvSpPr>
            <a:spLocks noChangeArrowheads="1"/>
          </p:cNvSpPr>
          <p:nvPr/>
        </p:nvSpPr>
        <p:spPr bwMode="auto">
          <a:xfrm>
            <a:off x="719138" y="5246688"/>
            <a:ext cx="21701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latin typeface="宋体" panose="02010600030101010101" pitchFamily="2" charset="-122"/>
                <a:sym typeface="Wingdings" panose="05000000000000000000" pitchFamily="2" charset="2"/>
              </a:rPr>
              <a:t>(</a:t>
            </a:r>
            <a:r>
              <a:rPr lang="en-US" altLang="zh-CN" baseline="0">
                <a:latin typeface="宋体" panose="02010600030101010101" pitchFamily="2" charset="-122"/>
                <a:sym typeface="Wingdings" panose="05000000000000000000" pitchFamily="2" charset="2"/>
              </a:rPr>
              <a:t>3</a:t>
            </a:r>
            <a:r>
              <a:rPr lang="zh-CN" altLang="en-US" baseline="0">
                <a:latin typeface="宋体" panose="02010600030101010101" pitchFamily="2" charset="-122"/>
                <a:sym typeface="Wingdings" panose="05000000000000000000" pitchFamily="2" charset="2"/>
              </a:rPr>
              <a:t>)驻波方程</a:t>
            </a:r>
            <a:endParaRPr lang="zh-CN" altLang="en-US" baseline="0"/>
          </a:p>
        </p:txBody>
      </p:sp>
      <p:graphicFrame>
        <p:nvGraphicFramePr>
          <p:cNvPr id="37897" name="Object 9"/>
          <p:cNvGraphicFramePr>
            <a:graphicFrameLocks noChangeAspect="1"/>
          </p:cNvGraphicFramePr>
          <p:nvPr/>
        </p:nvGraphicFramePr>
        <p:xfrm>
          <a:off x="2889250" y="5126038"/>
          <a:ext cx="4848225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09" name="MathType 6.0 Equation" r:id="rId9" imgW="4711700" imgH="685800" progId="Equation.DSMT4">
                  <p:embed/>
                </p:oleObj>
              </mc:Choice>
              <mc:Fallback>
                <p:oleObj name="MathType 6.0 Equation" r:id="rId9" imgW="4711700" imgH="685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0" y="5126038"/>
                        <a:ext cx="4848225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8" name="Object 9"/>
          <p:cNvGraphicFramePr>
            <a:graphicFrameLocks noChangeAspect="1"/>
          </p:cNvGraphicFramePr>
          <p:nvPr/>
        </p:nvGraphicFramePr>
        <p:xfrm>
          <a:off x="3098800" y="5857875"/>
          <a:ext cx="353695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10" name="Equation" r:id="rId11" imgW="3390900" imgH="673100" progId="Equation.DSMT4">
                  <p:embed/>
                </p:oleObj>
              </mc:Choice>
              <mc:Fallback>
                <p:oleObj name="Equation" r:id="rId11" imgW="3390900" imgH="6731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8800" y="5857875"/>
                        <a:ext cx="3536950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9" name="矩形 4"/>
          <p:cNvSpPr>
            <a:spLocks noChangeArrowheads="1"/>
          </p:cNvSpPr>
          <p:nvPr/>
        </p:nvSpPr>
        <p:spPr bwMode="auto">
          <a:xfrm>
            <a:off x="1984375" y="5902325"/>
            <a:ext cx="904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latin typeface="宋体" panose="02010600030101010101" pitchFamily="2" charset="-122"/>
              </a:rPr>
              <a:t>波节</a:t>
            </a:r>
          </a:p>
        </p:txBody>
      </p:sp>
      <p:sp>
        <p:nvSpPr>
          <p:cNvPr id="15" name="矩形 1"/>
          <p:cNvSpPr>
            <a:spLocks noChangeArrowheads="1"/>
          </p:cNvSpPr>
          <p:nvPr/>
        </p:nvSpPr>
        <p:spPr bwMode="auto">
          <a:xfrm>
            <a:off x="1300163" y="1357313"/>
            <a:ext cx="39084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/>
              <a:t>X</a:t>
            </a:r>
            <a:r>
              <a:rPr lang="zh-CN" altLang="en-US" baseline="0"/>
              <a:t>点的振动传播到</a:t>
            </a:r>
            <a:r>
              <a:rPr lang="en-US" altLang="zh-CN" baseline="0"/>
              <a:t>P</a:t>
            </a:r>
            <a:r>
              <a:rPr lang="zh-CN" altLang="en-US" baseline="0"/>
              <a:t>点，</a:t>
            </a:r>
            <a:endParaRPr lang="en-US" altLang="zh-CN" baseline="0"/>
          </a:p>
          <a:p>
            <a:r>
              <a:rPr lang="zh-CN" altLang="en-US" baseline="0"/>
              <a:t>经反射再回到</a:t>
            </a:r>
            <a:r>
              <a:rPr lang="en-US" altLang="zh-CN" baseline="0"/>
              <a:t>x</a:t>
            </a:r>
            <a:r>
              <a:rPr lang="zh-CN" altLang="en-US" baseline="0"/>
              <a:t>点</a:t>
            </a:r>
          </a:p>
        </p:txBody>
      </p:sp>
      <p:pic>
        <p:nvPicPr>
          <p:cNvPr id="44044" name="图片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763" y="590550"/>
            <a:ext cx="29241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1300163" y="2628900"/>
            <a:ext cx="16271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时间延迟</a:t>
            </a:r>
          </a:p>
        </p:txBody>
      </p:sp>
      <p:graphicFrame>
        <p:nvGraphicFramePr>
          <p:cNvPr id="18" name="Object 9"/>
          <p:cNvGraphicFramePr>
            <a:graphicFrameLocks noChangeAspect="1"/>
          </p:cNvGraphicFramePr>
          <p:nvPr/>
        </p:nvGraphicFramePr>
        <p:xfrm>
          <a:off x="2905125" y="2208213"/>
          <a:ext cx="2273300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11" name="MathType 6.0 Equation" r:id="rId14" imgW="2032000" imgH="1003300" progId="Equation.DSMT4">
                  <p:embed/>
                </p:oleObj>
              </mc:Choice>
              <mc:Fallback>
                <p:oleObj name="MathType 6.0 Equation" r:id="rId14" imgW="2032000" imgH="10033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2208213"/>
                        <a:ext cx="2273300" cy="1179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"/>
          <p:cNvSpPr>
            <a:spLocks noChangeArrowheads="1"/>
          </p:cNvSpPr>
          <p:nvPr/>
        </p:nvSpPr>
        <p:spPr bwMode="auto">
          <a:xfrm>
            <a:off x="1300163" y="3454400"/>
            <a:ext cx="37909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因此反射波的波动方程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5976938" y="4395788"/>
            <a:ext cx="658812" cy="546100"/>
          </a:xfrm>
          <a:prstGeom prst="rect">
            <a:avLst/>
          </a:prstGeom>
          <a:noFill/>
          <a:ln w="254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baseline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5856288" y="3800475"/>
            <a:ext cx="16287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solidFill>
                  <a:srgbClr val="0000CC"/>
                </a:solidFill>
              </a:rPr>
              <a:t>半波损失</a:t>
            </a:r>
            <a:endParaRPr lang="en-US" baseline="0">
              <a:solidFill>
                <a:srgbClr val="00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/>
      <p:bldP spid="37896" grpId="0"/>
      <p:bldP spid="37899" grpId="0"/>
      <p:bldP spid="15" grpId="0"/>
      <p:bldP spid="17" grpId="0"/>
      <p:bldP spid="19" grpId="0"/>
      <p:bldP spid="6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3" y="584200"/>
            <a:ext cx="6875462" cy="309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2"/>
          <a:stretch>
            <a:fillRect/>
          </a:stretch>
        </p:blipFill>
        <p:spPr bwMode="auto">
          <a:xfrm>
            <a:off x="684213" y="225425"/>
            <a:ext cx="716438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5" name="Text Box 3"/>
          <p:cNvSpPr txBox="1">
            <a:spLocks noChangeArrowheads="1"/>
          </p:cNvSpPr>
          <p:nvPr/>
        </p:nvSpPr>
        <p:spPr bwMode="auto">
          <a:xfrm>
            <a:off x="468313" y="404813"/>
            <a:ext cx="27368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zh-CN" altLang="en-US" baseline="0">
                <a:ea typeface="黑体" panose="02010609060101010101" pitchFamily="49" charset="-122"/>
              </a:rPr>
              <a:t>波的反射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539750" y="1125538"/>
            <a:ext cx="360045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solidFill>
                  <a:srgbClr val="FF0000"/>
                </a:solidFill>
              </a:rPr>
              <a:t>波的反射定律</a:t>
            </a:r>
            <a:r>
              <a:rPr lang="en-US" altLang="zh-CN" baseline="0">
                <a:solidFill>
                  <a:srgbClr val="FF0000"/>
                </a:solidFill>
              </a:rPr>
              <a:t>: </a:t>
            </a:r>
            <a:r>
              <a:rPr lang="en-US" altLang="zh-CN" i="1" baseline="0">
                <a:solidFill>
                  <a:srgbClr val="FF0000"/>
                </a:solidFill>
              </a:rPr>
              <a:t>i </a:t>
            </a:r>
            <a:r>
              <a:rPr lang="en-US" altLang="zh-CN" baseline="0">
                <a:solidFill>
                  <a:srgbClr val="FF0000"/>
                </a:solidFill>
              </a:rPr>
              <a:t>= </a:t>
            </a:r>
            <a:r>
              <a:rPr lang="en-US" altLang="zh-CN" i="1" baseline="0">
                <a:solidFill>
                  <a:srgbClr val="FF0000"/>
                </a:solidFill>
              </a:rPr>
              <a:t>i</a:t>
            </a:r>
            <a:r>
              <a:rPr lang="en-US" altLang="zh-CN" i="1" baseline="0">
                <a:solidFill>
                  <a:srgbClr val="FF0000"/>
                </a:solidFill>
                <a:latin typeface="Book Antiqua" panose="02040602050305030304" pitchFamily="18" charset="0"/>
              </a:rPr>
              <a:t>’</a:t>
            </a:r>
            <a:r>
              <a:rPr lang="en-US" altLang="zh-CN" baseline="0">
                <a:solidFill>
                  <a:srgbClr val="FF0000"/>
                </a:solidFill>
              </a:rPr>
              <a:t> </a:t>
            </a:r>
          </a:p>
        </p:txBody>
      </p:sp>
      <p:grpSp>
        <p:nvGrpSpPr>
          <p:cNvPr id="146445" name="Group 13"/>
          <p:cNvGrpSpPr>
            <a:grpSpLocks/>
          </p:cNvGrpSpPr>
          <p:nvPr/>
        </p:nvGrpSpPr>
        <p:grpSpPr bwMode="auto">
          <a:xfrm>
            <a:off x="4679950" y="188913"/>
            <a:ext cx="3816350" cy="2087562"/>
            <a:chOff x="2835" y="482"/>
            <a:chExt cx="2404" cy="1315"/>
          </a:xfrm>
        </p:grpSpPr>
        <p:sp>
          <p:nvSpPr>
            <p:cNvPr id="146446" name="Line 14">
              <a:extLst>
                <a:ext uri="{FF2B5EF4-FFF2-40B4-BE49-F238E27FC236}"/>
              </a:extLst>
            </p:cNvPr>
            <p:cNvSpPr>
              <a:spLocks noChangeShapeType="1"/>
            </p:cNvSpPr>
            <p:nvPr/>
          </p:nvSpPr>
          <p:spPr bwMode="auto">
            <a:xfrm>
              <a:off x="3017" y="1207"/>
              <a:ext cx="2222" cy="0"/>
            </a:xfrm>
            <a:prstGeom prst="line">
              <a:avLst/>
            </a:prstGeom>
            <a:noFill/>
            <a:ln w="28575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baseline="0"/>
            </a:p>
          </p:txBody>
        </p:sp>
        <p:sp>
          <p:nvSpPr>
            <p:cNvPr id="5144" name="Line 15"/>
            <p:cNvSpPr>
              <a:spLocks noChangeShapeType="1"/>
            </p:cNvSpPr>
            <p:nvPr/>
          </p:nvSpPr>
          <p:spPr bwMode="auto">
            <a:xfrm>
              <a:off x="2835" y="618"/>
              <a:ext cx="771" cy="58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5" name="Line 16"/>
            <p:cNvSpPr>
              <a:spLocks noChangeShapeType="1"/>
            </p:cNvSpPr>
            <p:nvPr/>
          </p:nvSpPr>
          <p:spPr bwMode="auto">
            <a:xfrm>
              <a:off x="3606" y="482"/>
              <a:ext cx="952" cy="7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449" name="Line 17">
              <a:extLst>
                <a:ext uri="{FF2B5EF4-FFF2-40B4-BE49-F238E27FC236}"/>
              </a:extLst>
            </p:cNvPr>
            <p:cNvSpPr>
              <a:spLocks noChangeShapeType="1"/>
            </p:cNvSpPr>
            <p:nvPr/>
          </p:nvSpPr>
          <p:spPr bwMode="auto">
            <a:xfrm>
              <a:off x="3606" y="663"/>
              <a:ext cx="0" cy="1089"/>
            </a:xfrm>
            <a:prstGeom prst="line">
              <a:avLst/>
            </a:prstGeom>
            <a:noFill/>
            <a:ln w="28575">
              <a:solidFill>
                <a:schemeClr val="accent5">
                  <a:lumMod val="50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baseline="0"/>
            </a:p>
          </p:txBody>
        </p:sp>
        <p:sp>
          <p:nvSpPr>
            <p:cNvPr id="146450" name="Line 18">
              <a:extLst>
                <a:ext uri="{FF2B5EF4-FFF2-40B4-BE49-F238E27FC236}"/>
              </a:extLst>
            </p:cNvPr>
            <p:cNvSpPr>
              <a:spLocks noChangeShapeType="1"/>
            </p:cNvSpPr>
            <p:nvPr/>
          </p:nvSpPr>
          <p:spPr bwMode="auto">
            <a:xfrm>
              <a:off x="4559" y="663"/>
              <a:ext cx="0" cy="1089"/>
            </a:xfrm>
            <a:prstGeom prst="line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baseline="0"/>
            </a:p>
          </p:txBody>
        </p:sp>
        <p:sp>
          <p:nvSpPr>
            <p:cNvPr id="5148" name="Line 19"/>
            <p:cNvSpPr>
              <a:spLocks noChangeShapeType="1"/>
            </p:cNvSpPr>
            <p:nvPr/>
          </p:nvSpPr>
          <p:spPr bwMode="auto">
            <a:xfrm>
              <a:off x="3606" y="1207"/>
              <a:ext cx="408" cy="59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9" name="Line 20"/>
            <p:cNvSpPr>
              <a:spLocks noChangeShapeType="1"/>
            </p:cNvSpPr>
            <p:nvPr/>
          </p:nvSpPr>
          <p:spPr bwMode="auto">
            <a:xfrm>
              <a:off x="4559" y="1207"/>
              <a:ext cx="408" cy="59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0" name="Line 21"/>
            <p:cNvSpPr>
              <a:spLocks noChangeShapeType="1"/>
            </p:cNvSpPr>
            <p:nvPr/>
          </p:nvSpPr>
          <p:spPr bwMode="auto">
            <a:xfrm flipV="1">
              <a:off x="3606" y="754"/>
              <a:ext cx="363" cy="453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" name="Line 22"/>
            <p:cNvSpPr>
              <a:spLocks noChangeShapeType="1"/>
            </p:cNvSpPr>
            <p:nvPr/>
          </p:nvSpPr>
          <p:spPr bwMode="auto">
            <a:xfrm flipV="1">
              <a:off x="3878" y="1207"/>
              <a:ext cx="636" cy="36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2" name="Text Box 23"/>
            <p:cNvSpPr txBox="1">
              <a:spLocks noChangeArrowheads="1"/>
            </p:cNvSpPr>
            <p:nvPr/>
          </p:nvSpPr>
          <p:spPr bwMode="auto">
            <a:xfrm>
              <a:off x="3872" y="527"/>
              <a:ext cx="31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i="1" baseline="0"/>
                <a:t>A</a:t>
              </a:r>
              <a:r>
                <a:rPr lang="en-US" altLang="zh-CN" sz="2400" i="1" baseline="0">
                  <a:latin typeface="Book Antiqua" panose="02040602050305030304" pitchFamily="18" charset="0"/>
                </a:rPr>
                <a:t>’</a:t>
              </a:r>
            </a:p>
          </p:txBody>
        </p:sp>
        <p:sp>
          <p:nvSpPr>
            <p:cNvPr id="5153" name="Text Box 24"/>
            <p:cNvSpPr txBox="1">
              <a:spLocks noChangeArrowheads="1"/>
            </p:cNvSpPr>
            <p:nvPr/>
          </p:nvSpPr>
          <p:spPr bwMode="auto">
            <a:xfrm>
              <a:off x="3329" y="1194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i="1" baseline="0"/>
                <a:t>A</a:t>
              </a:r>
            </a:p>
          </p:txBody>
        </p:sp>
        <p:sp>
          <p:nvSpPr>
            <p:cNvPr id="5154" name="Text Box 25"/>
            <p:cNvSpPr txBox="1">
              <a:spLocks noChangeArrowheads="1"/>
            </p:cNvSpPr>
            <p:nvPr/>
          </p:nvSpPr>
          <p:spPr bwMode="auto">
            <a:xfrm>
              <a:off x="4844" y="922"/>
              <a:ext cx="22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aseline="0"/>
                <a:t>1</a:t>
              </a:r>
            </a:p>
          </p:txBody>
        </p:sp>
        <p:sp>
          <p:nvSpPr>
            <p:cNvPr id="5155" name="Text Box 26"/>
            <p:cNvSpPr txBox="1">
              <a:spLocks noChangeArrowheads="1"/>
            </p:cNvSpPr>
            <p:nvPr/>
          </p:nvSpPr>
          <p:spPr bwMode="auto">
            <a:xfrm>
              <a:off x="4825" y="1207"/>
              <a:ext cx="22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aseline="0"/>
                <a:t>2</a:t>
              </a:r>
            </a:p>
          </p:txBody>
        </p:sp>
        <p:sp>
          <p:nvSpPr>
            <p:cNvPr id="5156" name="Text Box 27"/>
            <p:cNvSpPr txBox="1">
              <a:spLocks noChangeArrowheads="1"/>
            </p:cNvSpPr>
            <p:nvPr/>
          </p:nvSpPr>
          <p:spPr bwMode="auto">
            <a:xfrm>
              <a:off x="4597" y="1071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i="1" baseline="0"/>
                <a:t>B</a:t>
              </a:r>
            </a:p>
          </p:txBody>
        </p:sp>
        <p:sp>
          <p:nvSpPr>
            <p:cNvPr id="5157" name="Text Box 28"/>
            <p:cNvSpPr txBox="1">
              <a:spLocks noChangeArrowheads="1"/>
            </p:cNvSpPr>
            <p:nvPr/>
          </p:nvSpPr>
          <p:spPr bwMode="auto">
            <a:xfrm>
              <a:off x="3918" y="1479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i="1" baseline="0"/>
                <a:t>D</a:t>
              </a:r>
            </a:p>
          </p:txBody>
        </p:sp>
        <p:sp>
          <p:nvSpPr>
            <p:cNvPr id="5158" name="Text Box 29"/>
            <p:cNvSpPr txBox="1">
              <a:spLocks noChangeArrowheads="1"/>
            </p:cNvSpPr>
            <p:nvPr/>
          </p:nvSpPr>
          <p:spPr bwMode="auto">
            <a:xfrm>
              <a:off x="3425" y="844"/>
              <a:ext cx="17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i="1" baseline="0"/>
                <a:t>i</a:t>
              </a:r>
            </a:p>
          </p:txBody>
        </p:sp>
        <p:sp>
          <p:nvSpPr>
            <p:cNvPr id="5159" name="Text Box 30"/>
            <p:cNvSpPr txBox="1">
              <a:spLocks noChangeArrowheads="1"/>
            </p:cNvSpPr>
            <p:nvPr/>
          </p:nvSpPr>
          <p:spPr bwMode="auto">
            <a:xfrm>
              <a:off x="3604" y="1339"/>
              <a:ext cx="19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i="1" baseline="0">
                  <a:sym typeface="Symbol" panose="05050102010706020507" pitchFamily="18" charset="2"/>
                </a:rPr>
                <a:t></a:t>
              </a:r>
            </a:p>
          </p:txBody>
        </p:sp>
        <p:sp>
          <p:nvSpPr>
            <p:cNvPr id="5160" name="Line 31"/>
            <p:cNvSpPr>
              <a:spLocks noChangeShapeType="1"/>
            </p:cNvSpPr>
            <p:nvPr/>
          </p:nvSpPr>
          <p:spPr bwMode="auto">
            <a:xfrm>
              <a:off x="3017" y="754"/>
              <a:ext cx="136" cy="91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61" name="Line 32"/>
            <p:cNvSpPr>
              <a:spLocks noChangeShapeType="1"/>
            </p:cNvSpPr>
            <p:nvPr/>
          </p:nvSpPr>
          <p:spPr bwMode="auto">
            <a:xfrm>
              <a:off x="3788" y="618"/>
              <a:ext cx="136" cy="91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62" name="Line 33"/>
            <p:cNvSpPr>
              <a:spLocks noChangeShapeType="1"/>
            </p:cNvSpPr>
            <p:nvPr/>
          </p:nvSpPr>
          <p:spPr bwMode="auto">
            <a:xfrm flipV="1">
              <a:off x="3606" y="482"/>
              <a:ext cx="862" cy="725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63" name="Line 34"/>
            <p:cNvSpPr>
              <a:spLocks noChangeShapeType="1"/>
            </p:cNvSpPr>
            <p:nvPr/>
          </p:nvSpPr>
          <p:spPr bwMode="auto">
            <a:xfrm flipV="1">
              <a:off x="4574" y="687"/>
              <a:ext cx="590" cy="49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64" name="Text Box 35"/>
            <p:cNvSpPr txBox="1">
              <a:spLocks noChangeArrowheads="1"/>
            </p:cNvSpPr>
            <p:nvPr/>
          </p:nvSpPr>
          <p:spPr bwMode="auto">
            <a:xfrm>
              <a:off x="4532" y="853"/>
              <a:ext cx="22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i="1" baseline="0"/>
                <a:t>i</a:t>
              </a:r>
              <a:r>
                <a:rPr lang="en-US" altLang="zh-CN" sz="2400" i="1" baseline="0">
                  <a:latin typeface="Book Antiqua" panose="02040602050305030304" pitchFamily="18" charset="0"/>
                </a:rPr>
                <a:t>’</a:t>
              </a:r>
            </a:p>
          </p:txBody>
        </p:sp>
        <p:sp>
          <p:nvSpPr>
            <p:cNvPr id="5165" name="Text Box 36"/>
            <p:cNvSpPr txBox="1">
              <a:spLocks noChangeArrowheads="1"/>
            </p:cNvSpPr>
            <p:nvPr/>
          </p:nvSpPr>
          <p:spPr bwMode="auto">
            <a:xfrm>
              <a:off x="3605" y="845"/>
              <a:ext cx="22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i="1" baseline="0"/>
                <a:t>i</a:t>
              </a:r>
              <a:r>
                <a:rPr lang="en-US" altLang="zh-CN" sz="2400" i="1" baseline="0">
                  <a:latin typeface="Book Antiqua" panose="02040602050305030304" pitchFamily="18" charset="0"/>
                </a:rPr>
                <a:t>’</a:t>
              </a:r>
            </a:p>
          </p:txBody>
        </p:sp>
        <p:sp>
          <p:nvSpPr>
            <p:cNvPr id="5166" name="Line 37"/>
            <p:cNvSpPr>
              <a:spLocks noChangeShapeType="1"/>
            </p:cNvSpPr>
            <p:nvPr/>
          </p:nvSpPr>
          <p:spPr bwMode="auto">
            <a:xfrm>
              <a:off x="4150" y="754"/>
              <a:ext cx="408" cy="453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67" name="Text Box 38"/>
            <p:cNvSpPr txBox="1">
              <a:spLocks noChangeArrowheads="1"/>
            </p:cNvSpPr>
            <p:nvPr/>
          </p:nvSpPr>
          <p:spPr bwMode="auto">
            <a:xfrm>
              <a:off x="4189" y="618"/>
              <a:ext cx="31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i="1" baseline="0"/>
                <a:t>B</a:t>
              </a:r>
              <a:r>
                <a:rPr lang="en-US" altLang="zh-CN" sz="2400" i="1" baseline="0">
                  <a:latin typeface="Book Antiqua" panose="02040602050305030304" pitchFamily="18" charset="0"/>
                </a:rPr>
                <a:t>’</a:t>
              </a:r>
            </a:p>
          </p:txBody>
        </p:sp>
      </p:grpSp>
      <p:sp>
        <p:nvSpPr>
          <p:cNvPr id="36" name="圆角矩形 35"/>
          <p:cNvSpPr>
            <a:spLocks noChangeArrowheads="1"/>
          </p:cNvSpPr>
          <p:nvPr/>
        </p:nvSpPr>
        <p:spPr bwMode="auto">
          <a:xfrm>
            <a:off x="596900" y="1736725"/>
            <a:ext cx="1058863" cy="5842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/>
              <a:t>注意</a:t>
            </a:r>
          </a:p>
        </p:txBody>
      </p:sp>
      <p:graphicFrame>
        <p:nvGraphicFramePr>
          <p:cNvPr id="37" name="Object 4"/>
          <p:cNvGraphicFramePr>
            <a:graphicFrameLocks noChangeAspect="1"/>
          </p:cNvGraphicFramePr>
          <p:nvPr/>
        </p:nvGraphicFramePr>
        <p:xfrm>
          <a:off x="561975" y="3178175"/>
          <a:ext cx="13366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8" name="MathType 6.0 Equation" r:id="rId3" imgW="1002865" imgH="431613" progId="Equation.DSMT4">
                  <p:embed/>
                </p:oleObj>
              </mc:Choice>
              <mc:Fallback>
                <p:oleObj name="MathType 6.0 Equation" r:id="rId3" imgW="1002865" imgH="431613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" y="3178175"/>
                        <a:ext cx="133667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5"/>
          <p:cNvGraphicFramePr>
            <a:graphicFrameLocks noChangeAspect="1"/>
          </p:cNvGraphicFramePr>
          <p:nvPr/>
        </p:nvGraphicFramePr>
        <p:xfrm>
          <a:off x="2303463" y="3303588"/>
          <a:ext cx="963612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9" name="MathType 6.0 Equation" r:id="rId5" imgW="723586" imgH="380835" progId="Equation.DSMT4">
                  <p:embed/>
                </p:oleObj>
              </mc:Choice>
              <mc:Fallback>
                <p:oleObj name="MathType 6.0 Equation" r:id="rId5" imgW="723586" imgH="38083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3463" y="3303588"/>
                        <a:ext cx="963612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6"/>
          <p:cNvGraphicFramePr>
            <a:graphicFrameLocks noChangeAspect="1"/>
          </p:cNvGraphicFramePr>
          <p:nvPr/>
        </p:nvGraphicFramePr>
        <p:xfrm>
          <a:off x="598488" y="3898900"/>
          <a:ext cx="13366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0" name="MathType 6.0 Equation" r:id="rId7" imgW="1002865" imgH="431613" progId="Equation.DSMT4">
                  <p:embed/>
                </p:oleObj>
              </mc:Choice>
              <mc:Fallback>
                <p:oleObj name="MathType 6.0 Equation" r:id="rId7" imgW="1002865" imgH="431613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488" y="3898900"/>
                        <a:ext cx="133667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7"/>
          <p:cNvGraphicFramePr>
            <a:graphicFrameLocks noChangeAspect="1"/>
          </p:cNvGraphicFramePr>
          <p:nvPr/>
        </p:nvGraphicFramePr>
        <p:xfrm>
          <a:off x="2241550" y="3935413"/>
          <a:ext cx="963613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1" name="MathType 6.0 Equation" r:id="rId9" imgW="723586" imgH="380835" progId="Equation.DSMT4">
                  <p:embed/>
                </p:oleObj>
              </mc:Choice>
              <mc:Fallback>
                <p:oleObj name="MathType 6.0 Equation" r:id="rId9" imgW="723586" imgH="380835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1550" y="3935413"/>
                        <a:ext cx="963613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右箭头 40"/>
          <p:cNvSpPr>
            <a:spLocks noChangeArrowheads="1"/>
          </p:cNvSpPr>
          <p:nvPr/>
        </p:nvSpPr>
        <p:spPr bwMode="auto">
          <a:xfrm>
            <a:off x="3302000" y="4098925"/>
            <a:ext cx="652463" cy="258763"/>
          </a:xfrm>
          <a:prstGeom prst="rightArrow">
            <a:avLst>
              <a:gd name="adj1" fmla="val 50000"/>
              <a:gd name="adj2" fmla="val 50021"/>
            </a:avLst>
          </a:prstGeom>
          <a:solidFill>
            <a:schemeClr val="accent1"/>
          </a:solidFill>
          <a:ln w="9525" algn="ctr">
            <a:solidFill>
              <a:srgbClr val="3333FF"/>
            </a:solidFill>
            <a:round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pSp>
        <p:nvGrpSpPr>
          <p:cNvPr id="42" name="组合 63"/>
          <p:cNvGrpSpPr>
            <a:grpSpLocks/>
          </p:cNvGrpSpPr>
          <p:nvPr/>
        </p:nvGrpSpPr>
        <p:grpSpPr bwMode="auto">
          <a:xfrm>
            <a:off x="623888" y="4532313"/>
            <a:ext cx="3249612" cy="876300"/>
            <a:chOff x="4608513" y="5108599"/>
            <a:chExt cx="3332163" cy="944562"/>
          </a:xfrm>
        </p:grpSpPr>
        <p:graphicFrame>
          <p:nvGraphicFramePr>
            <p:cNvPr id="5141" name="Object 8"/>
            <p:cNvGraphicFramePr>
              <a:graphicFrameLocks noChangeAspect="1"/>
            </p:cNvGraphicFramePr>
            <p:nvPr/>
          </p:nvGraphicFramePr>
          <p:xfrm>
            <a:off x="4608513" y="5108599"/>
            <a:ext cx="3332163" cy="944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02" name="MathType 6.0 Equation" r:id="rId11" imgW="2997200" imgH="850900" progId="Equation.DSMT4">
                    <p:embed/>
                  </p:oleObj>
                </mc:Choice>
                <mc:Fallback>
                  <p:oleObj name="MathType 6.0 Equation" r:id="rId11" imgW="2997200" imgH="8509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513" y="5108599"/>
                          <a:ext cx="3332163" cy="944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42" name="TextBox 62"/>
            <p:cNvSpPr txBox="1">
              <a:spLocks noChangeArrowheads="1"/>
            </p:cNvSpPr>
            <p:nvPr/>
          </p:nvSpPr>
          <p:spPr bwMode="auto">
            <a:xfrm>
              <a:off x="5119695" y="5619780"/>
              <a:ext cx="474669" cy="398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00" baseline="0"/>
                <a:t>临</a:t>
              </a:r>
            </a:p>
          </p:txBody>
        </p:sp>
      </p:grpSp>
      <p:sp>
        <p:nvSpPr>
          <p:cNvPr id="45" name="TextBox 65"/>
          <p:cNvSpPr txBox="1">
            <a:spLocks noChangeArrowheads="1"/>
          </p:cNvSpPr>
          <p:nvPr/>
        </p:nvSpPr>
        <p:spPr bwMode="auto">
          <a:xfrm>
            <a:off x="541338" y="5461000"/>
            <a:ext cx="47101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大于此临界角，发生全反射</a:t>
            </a:r>
          </a:p>
        </p:txBody>
      </p:sp>
      <p:sp>
        <p:nvSpPr>
          <p:cNvPr id="46" name="矩形 45"/>
          <p:cNvSpPr>
            <a:spLocks noChangeArrowheads="1"/>
          </p:cNvSpPr>
          <p:nvPr/>
        </p:nvSpPr>
        <p:spPr bwMode="auto">
          <a:xfrm>
            <a:off x="8426450" y="476250"/>
            <a:ext cx="5381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/>
              <a:t>u</a:t>
            </a: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8426450" y="1444625"/>
            <a:ext cx="538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/>
              <a:t>u</a:t>
            </a:r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5139" name="Text Box 6"/>
          <p:cNvSpPr txBox="1">
            <a:spLocks noChangeArrowheads="1"/>
          </p:cNvSpPr>
          <p:nvPr/>
        </p:nvSpPr>
        <p:spPr bwMode="auto">
          <a:xfrm>
            <a:off x="495300" y="2463800"/>
            <a:ext cx="2951163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波的折射定律   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2744788"/>
            <a:ext cx="33147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25" y="4292600"/>
            <a:ext cx="34671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3" y="5943600"/>
            <a:ext cx="4605337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25" y="2168525"/>
            <a:ext cx="307340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hlinkClick r:id="rId17"/>
          </p:cNvPr>
          <p:cNvSpPr txBox="1">
            <a:spLocks noChangeArrowheads="1"/>
          </p:cNvSpPr>
          <p:nvPr/>
        </p:nvSpPr>
        <p:spPr bwMode="auto">
          <a:xfrm>
            <a:off x="7053263" y="6132513"/>
            <a:ext cx="1219200" cy="33813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u="sng" baseline="0"/>
              <a:t>光的全反射</a:t>
            </a:r>
            <a:endParaRPr lang="en-US" altLang="zh-CN" sz="1600" u="sng" baseline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146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 autoUpdateAnimBg="0"/>
      <p:bldP spid="146437" grpId="0" autoUpdateAnimBg="0"/>
      <p:bldP spid="36" grpId="0" animBg="1"/>
      <p:bldP spid="41" grpId="0" animBg="1"/>
      <p:bldP spid="45" grpId="0"/>
      <p:bldP spid="46" grpId="0"/>
      <p:bldP spid="47" grpId="0"/>
      <p:bldP spid="5139" grpId="0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395288" y="1706563"/>
          <a:ext cx="8567738" cy="467518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415332">
                  <a:extLst>
                    <a:ext uri="{9D8B030D-6E8A-4147-A177-3AD203B41FA5}"/>
                  </a:extLst>
                </a:gridCol>
                <a:gridCol w="3296493">
                  <a:extLst>
                    <a:ext uri="{9D8B030D-6E8A-4147-A177-3AD203B41FA5}"/>
                  </a:extLst>
                </a:gridCol>
                <a:gridCol w="2855913">
                  <a:extLst>
                    <a:ext uri="{9D8B030D-6E8A-4147-A177-3AD203B41FA5}"/>
                  </a:extLst>
                </a:gridCol>
              </a:tblGrid>
              <a:tr h="518157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27" marR="91427" marT="45719" marB="4571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aseline="0" dirty="0"/>
                        <a:t>振动</a:t>
                      </a:r>
                      <a:endParaRPr lang="zh-CN" altLang="en-US" sz="28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27" marR="91427" marT="45719" marB="4571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aseline="0" dirty="0"/>
                        <a:t>波动</a:t>
                      </a:r>
                      <a:endParaRPr lang="zh-CN" altLang="en-US" sz="28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27" marR="91427" marT="45719" marB="45719"/>
                </a:tc>
                <a:extLst>
                  <a:ext uri="{0D108BD9-81ED-4DB2-BD59-A6C34878D82A}"/>
                </a:extLst>
              </a:tr>
              <a:tr h="8139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产生</a:t>
                      </a:r>
                    </a:p>
                  </a:txBody>
                  <a:tcPr marL="91427" marR="91427" marT="45719" marB="4571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45719" marB="4571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45719" marB="45719" anchor="ctr"/>
                </a:tc>
                <a:extLst>
                  <a:ext uri="{0D108BD9-81ED-4DB2-BD59-A6C34878D82A}"/>
                </a:extLst>
              </a:tr>
              <a:tr h="7920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表达式</a:t>
                      </a:r>
                    </a:p>
                  </a:txBody>
                  <a:tcPr marL="91427" marR="91427" marT="45719" marB="45719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27" marR="91427" marT="45719" marB="45719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27" marR="91427" marT="45719" marB="45719"/>
                </a:tc>
                <a:extLst>
                  <a:ext uri="{0D108BD9-81ED-4DB2-BD59-A6C34878D82A}"/>
                </a:extLst>
              </a:tr>
              <a:tr h="8288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位相</a:t>
                      </a:r>
                    </a:p>
                  </a:txBody>
                  <a:tcPr marL="91427" marR="91427" marT="45719" marB="45719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27" marR="91427" marT="45719" marB="45719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27" marR="91427" marT="45719" marB="45719"/>
                </a:tc>
                <a:extLst>
                  <a:ext uri="{0D108BD9-81ED-4DB2-BD59-A6C34878D82A}"/>
                </a:extLst>
              </a:tr>
              <a:tr h="10234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能量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45719" marB="45719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27" marR="91427" marT="45719" marB="45719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27" marR="91427" marT="45719" marB="45719"/>
                </a:tc>
                <a:extLst>
                  <a:ext uri="{0D108BD9-81ED-4DB2-BD59-A6C34878D82A}"/>
                </a:extLst>
              </a:tr>
              <a:tr h="698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交叠</a:t>
                      </a:r>
                    </a:p>
                  </a:txBody>
                  <a:tcPr marL="91427" marR="91427" marT="45719" marB="4571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45719" marB="4571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45719" marB="45719"/>
                </a:tc>
                <a:extLst>
                  <a:ext uri="{0D108BD9-81ED-4DB2-BD59-A6C34878D82A}"/>
                </a:extLst>
              </a:tr>
            </a:tbl>
          </a:graphicData>
        </a:graphic>
      </p:graphicFrame>
      <p:graphicFrame>
        <p:nvGraphicFramePr>
          <p:cNvPr id="5" name="Object 11"/>
          <p:cNvGraphicFramePr>
            <a:graphicFrameLocks noChangeAspect="1"/>
          </p:cNvGraphicFramePr>
          <p:nvPr/>
        </p:nvGraphicFramePr>
        <p:xfrm>
          <a:off x="3255963" y="5157788"/>
          <a:ext cx="268605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8" name="MathType 6.0 Equation" r:id="rId3" imgW="3314700" imgH="673100" progId="Equation.DSMT4">
                  <p:embed/>
                </p:oleObj>
              </mc:Choice>
              <mc:Fallback>
                <p:oleObj name="MathType 6.0 Equation" r:id="rId3" imgW="3314700" imgH="6731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963" y="5157788"/>
                        <a:ext cx="2686050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/>
        </p:nvGraphicFramePr>
        <p:xfrm>
          <a:off x="3240088" y="4616450"/>
          <a:ext cx="2681287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9" name="MathType 6.0 Equation" r:id="rId5" imgW="3365500" imgH="673100" progId="Equation.DSMT4">
                  <p:embed/>
                </p:oleObj>
              </mc:Choice>
              <mc:Fallback>
                <p:oleObj name="MathType 6.0 Equation" r:id="rId5" imgW="3365500" imgH="6731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0088" y="4616450"/>
                        <a:ext cx="2681287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840538" y="4946650"/>
          <a:ext cx="131445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0" name="MathType 6.0 Equation" r:id="rId7" imgW="583947" imgH="241195" progId="Equation.DSMT4">
                  <p:embed/>
                </p:oleObj>
              </mc:Choice>
              <mc:Fallback>
                <p:oleObj name="MathType 6.0 Equation" r:id="rId7" imgW="583947" imgH="241195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0538" y="4946650"/>
                        <a:ext cx="1314450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图示 8">
            <a:extLst>
              <a:ext uri="{FF2B5EF4-FFF2-40B4-BE49-F238E27FC236}"/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9947288"/>
              </p:ext>
            </p:extLst>
          </p:nvPr>
        </p:nvGraphicFramePr>
        <p:xfrm>
          <a:off x="1151620" y="266613"/>
          <a:ext cx="6768752" cy="1332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3379788" y="2400300"/>
            <a:ext cx="19891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/>
              <a:t>质点的振动</a:t>
            </a: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6503988" y="2398713"/>
            <a:ext cx="1987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/>
              <a:t>振动的传播</a:t>
            </a: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3492500" y="5775325"/>
            <a:ext cx="1627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/>
              <a:t>振动合成</a:t>
            </a: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6545263" y="5754688"/>
            <a:ext cx="1987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/>
              <a:t>干涉，驻波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3178175"/>
            <a:ext cx="257016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88" y="3106738"/>
            <a:ext cx="2376487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4005263"/>
            <a:ext cx="1039813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513" y="3871913"/>
            <a:ext cx="20193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287338" y="604838"/>
          <a:ext cx="8567738" cy="437991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415332">
                  <a:extLst>
                    <a:ext uri="{9D8B030D-6E8A-4147-A177-3AD203B41FA5}"/>
                  </a:extLst>
                </a:gridCol>
                <a:gridCol w="3296493">
                  <a:extLst>
                    <a:ext uri="{9D8B030D-6E8A-4147-A177-3AD203B41FA5}"/>
                  </a:extLst>
                </a:gridCol>
                <a:gridCol w="2855913">
                  <a:extLst>
                    <a:ext uri="{9D8B030D-6E8A-4147-A177-3AD203B41FA5}"/>
                  </a:extLst>
                </a:gridCol>
              </a:tblGrid>
              <a:tr h="518178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27" marR="91427" marT="45729" marB="4572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aseline="0" dirty="0">
                          <a:solidFill>
                            <a:schemeClr val="bg1"/>
                          </a:solidFill>
                        </a:rPr>
                        <a:t>行波</a:t>
                      </a:r>
                    </a:p>
                  </a:txBody>
                  <a:tcPr marL="91427" marR="91427" marT="45729" marB="4572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aseline="0" dirty="0">
                          <a:solidFill>
                            <a:schemeClr val="bg1"/>
                          </a:solidFill>
                        </a:rPr>
                        <a:t>驻波</a:t>
                      </a:r>
                    </a:p>
                  </a:txBody>
                  <a:tcPr marL="91427" marR="91427" marT="45729" marB="45729"/>
                </a:tc>
                <a:extLst>
                  <a:ext uri="{0D108BD9-81ED-4DB2-BD59-A6C34878D82A}"/>
                </a:extLst>
              </a:tr>
              <a:tr h="7006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产生</a:t>
                      </a:r>
                    </a:p>
                  </a:txBody>
                  <a:tcPr marL="91427" marR="91427" marT="45729" marB="4572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45729" marB="4572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45729" marB="45729" anchor="ctr"/>
                </a:tc>
                <a:extLst>
                  <a:ext uri="{0D108BD9-81ED-4DB2-BD59-A6C34878D82A}"/>
                </a:extLst>
              </a:tr>
              <a:tr h="7973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表达式</a:t>
                      </a:r>
                    </a:p>
                  </a:txBody>
                  <a:tcPr marL="91427" marR="91427" marT="45729" marB="45729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27" marR="91427" marT="45729" marB="45729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27" marR="91427" marT="45729" marB="45729"/>
                </a:tc>
                <a:extLst>
                  <a:ext uri="{0D108BD9-81ED-4DB2-BD59-A6C34878D82A}"/>
                </a:extLst>
              </a:tr>
              <a:tr h="6916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振幅</a:t>
                      </a:r>
                    </a:p>
                  </a:txBody>
                  <a:tcPr marL="91427" marR="91427" marT="45729" marB="45729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27" marR="91427" marT="45729" marB="45729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27" marR="91427" marT="45729" marB="45729"/>
                </a:tc>
                <a:extLst>
                  <a:ext uri="{0D108BD9-81ED-4DB2-BD59-A6C34878D82A}"/>
                </a:extLst>
              </a:tr>
              <a:tr h="7271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位相</a:t>
                      </a:r>
                    </a:p>
                  </a:txBody>
                  <a:tcPr marL="91427" marR="91427" marT="45729" marB="45729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27" marR="91427" marT="45729" marB="45729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27" marR="91427" marT="45729" marB="45729"/>
                </a:tc>
                <a:extLst>
                  <a:ext uri="{0D108BD9-81ED-4DB2-BD59-A6C34878D82A}"/>
                </a:extLst>
              </a:tr>
              <a:tr h="9448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能量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45729" marB="45729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27" marR="91427" marT="45729" marB="45729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27" marR="91427" marT="45729" marB="45729"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3276600" y="1252538"/>
            <a:ext cx="1987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/>
              <a:t>振动的传播</a:t>
            </a: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6110288" y="4241800"/>
            <a:ext cx="27098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/>
              <a:t>没有净能量传输</a:t>
            </a: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6853238" y="3376613"/>
            <a:ext cx="12112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l-GR" altLang="zh-CN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zh-CN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(+</a:t>
            </a:r>
            <a:r>
              <a:rPr lang="el-GR" altLang="zh-CN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zh-CN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3935413" y="2657475"/>
            <a:ext cx="4445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i="1" baseline="0">
                <a:solidFill>
                  <a:srgbClr val="FF0000"/>
                </a:solidFill>
              </a:rPr>
              <a:t>A</a:t>
            </a:r>
            <a:endParaRPr lang="zh-CN" altLang="en-US" i="1" baseline="0">
              <a:solidFill>
                <a:srgbClr val="FF0000"/>
              </a:solidFill>
            </a:endParaRPr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/>
        </p:nvGraphicFramePr>
        <p:xfrm>
          <a:off x="5381625" y="5581650"/>
          <a:ext cx="3008313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7" name="Equation" r:id="rId3" imgW="3568700" imgH="762000" progId="Equation.DSMT4">
                  <p:embed/>
                </p:oleObj>
              </mc:Choice>
              <mc:Fallback>
                <p:oleObj name="Equation" r:id="rId3" imgW="3568700" imgH="7620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25" y="5581650"/>
                        <a:ext cx="3008313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/>
        </p:nvGraphicFramePr>
        <p:xfrm>
          <a:off x="1052513" y="5716588"/>
          <a:ext cx="421163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8" name="Equation" r:id="rId5" imgW="4140200" imgH="533400" progId="Equation.DSMT4">
                  <p:embed/>
                </p:oleObj>
              </mc:Choice>
              <mc:Fallback>
                <p:oleObj name="Equation" r:id="rId5" imgW="4140200" imgH="533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2513" y="5716588"/>
                        <a:ext cx="421163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29"/>
          <p:cNvSpPr txBox="1">
            <a:spLocks noChangeArrowheads="1"/>
          </p:cNvSpPr>
          <p:nvPr/>
        </p:nvSpPr>
        <p:spPr bwMode="auto">
          <a:xfrm>
            <a:off x="358775" y="5176838"/>
            <a:ext cx="6610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aseline="0">
                <a:latin typeface="楷体_GB2312" pitchFamily="49" charset="-122"/>
                <a:ea typeface="楷体_GB2312" pitchFamily="49" charset="-122"/>
              </a:rPr>
              <a:t>两相干波在某点叠加的合振幅</a:t>
            </a:r>
            <a:endParaRPr lang="zh-CN" altLang="en-US" b="0" baseline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5903913" y="1250950"/>
            <a:ext cx="27098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/>
              <a:t>行波的干涉叠加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1887538"/>
            <a:ext cx="30003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851025"/>
            <a:ext cx="280035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900" y="2632075"/>
            <a:ext cx="17986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3389313"/>
            <a:ext cx="1535113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4246563"/>
            <a:ext cx="1236663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975"/>
                            </p:stCondLst>
                            <p:childTnLst>
                              <p:par>
                                <p:cTn id="7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0" grpId="0"/>
      <p:bldP spid="13" grpId="0"/>
      <p:bldP spid="16" grpId="0" autoUpdateAnimBg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6"/>
          <p:cNvGrpSpPr>
            <a:grpSpLocks/>
          </p:cNvGrpSpPr>
          <p:nvPr/>
        </p:nvGrpSpPr>
        <p:grpSpPr bwMode="auto">
          <a:xfrm>
            <a:off x="336550" y="2260600"/>
            <a:ext cx="8785225" cy="4597400"/>
            <a:chOff x="336493" y="2260584"/>
            <a:chExt cx="8784946" cy="4597416"/>
          </a:xfrm>
        </p:grpSpPr>
        <p:cxnSp>
          <p:nvCxnSpPr>
            <p:cNvPr id="13" name="直接连接符 12">
              <a:extLst>
                <a:ext uri="{FF2B5EF4-FFF2-40B4-BE49-F238E27FC236}"/>
              </a:extLst>
            </p:cNvPr>
            <p:cNvCxnSpPr/>
            <p:nvPr/>
          </p:nvCxnSpPr>
          <p:spPr bwMode="auto">
            <a:xfrm rot="-180000" flipV="1">
              <a:off x="7186338" y="2527285"/>
              <a:ext cx="1935101" cy="912816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直接连接符 11">
              <a:extLst>
                <a:ext uri="{FF2B5EF4-FFF2-40B4-BE49-F238E27FC236}"/>
              </a:extLst>
            </p:cNvPr>
            <p:cNvCxnSpPr/>
            <p:nvPr/>
          </p:nvCxnSpPr>
          <p:spPr bwMode="auto">
            <a:xfrm flipV="1">
              <a:off x="7149827" y="2260584"/>
              <a:ext cx="1935102" cy="912816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8130" name="Picture 2" descr="C:\Documents and Settings\Administrator\桌面\1669591.jpg">
              <a:extLst>
                <a:ext uri="{FF2B5EF4-FFF2-40B4-BE49-F238E27FC236}"/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25411" y="2406636"/>
              <a:ext cx="4052943" cy="270328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</p:pic>
        <p:cxnSp>
          <p:nvCxnSpPr>
            <p:cNvPr id="8" name="直接连接符 7">
              <a:extLst>
                <a:ext uri="{FF2B5EF4-FFF2-40B4-BE49-F238E27FC236}"/>
              </a:extLst>
            </p:cNvPr>
            <p:cNvCxnSpPr/>
            <p:nvPr/>
          </p:nvCxnSpPr>
          <p:spPr bwMode="auto">
            <a:xfrm rot="10800000" flipV="1">
              <a:off x="336493" y="4926006"/>
              <a:ext cx="3235222" cy="1716093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直接连接符 9">
              <a:extLst>
                <a:ext uri="{FF2B5EF4-FFF2-40B4-BE49-F238E27FC236}"/>
              </a:extLst>
            </p:cNvPr>
            <p:cNvCxnSpPr/>
            <p:nvPr/>
          </p:nvCxnSpPr>
          <p:spPr bwMode="auto">
            <a:xfrm rot="10800000" flipV="1">
              <a:off x="1687413" y="5108569"/>
              <a:ext cx="2651041" cy="174943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4" name="Picture 32" descr="F:\TDDOWNLOAD\7cd04275jw1dk0773eaxxg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763588"/>
            <a:ext cx="157162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521325" y="1274763"/>
            <a:ext cx="3030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/>
              <a:t>尖锐，音调变高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336550" y="3976688"/>
            <a:ext cx="2847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/>
              <a:t>低沉，音调变低</a:t>
            </a:r>
          </a:p>
        </p:txBody>
      </p:sp>
      <p:sp>
        <p:nvSpPr>
          <p:cNvPr id="11" name="TextBox 18">
            <a:hlinkClick r:id="rId5"/>
          </p:cNvPr>
          <p:cNvSpPr txBox="1">
            <a:spLocks noChangeArrowheads="1"/>
          </p:cNvSpPr>
          <p:nvPr/>
        </p:nvSpPr>
        <p:spPr bwMode="auto">
          <a:xfrm>
            <a:off x="6237289" y="6057900"/>
            <a:ext cx="157507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u="sng" baseline="0" dirty="0">
                <a:solidFill>
                  <a:srgbClr val="FF0000"/>
                </a:solidFill>
              </a:rPr>
              <a:t>多普勒效应</a:t>
            </a:r>
          </a:p>
        </p:txBody>
      </p:sp>
      <p:cxnSp>
        <p:nvCxnSpPr>
          <p:cNvPr id="4" name="直接箭头连接符 3"/>
          <p:cNvCxnSpPr/>
          <p:nvPr/>
        </p:nvCxnSpPr>
        <p:spPr bwMode="auto">
          <a:xfrm flipH="1">
            <a:off x="7698290" y="1525983"/>
            <a:ext cx="1391201" cy="75608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直接箭头连接符 14"/>
          <p:cNvCxnSpPr/>
          <p:nvPr/>
        </p:nvCxnSpPr>
        <p:spPr bwMode="auto">
          <a:xfrm flipH="1">
            <a:off x="1860939" y="4356785"/>
            <a:ext cx="1391201" cy="75608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60418" name="Picture 2" descr="https://img1.baidu.com/it/u=7226064,295718808&amp;fm=253&amp;fmt=auto&amp;app=138&amp;f=JPEG?w=500&amp;h=29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87" y="4265489"/>
            <a:ext cx="1844814" cy="107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642938" y="5357813"/>
            <a:ext cx="5410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单位时间通过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R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的波的个数，</a:t>
            </a:r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592138" y="288925"/>
            <a:ext cx="75215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baseline="0">
                <a:latin typeface="宋体" panose="02010600030101010101" pitchFamily="2" charset="-122"/>
              </a:rPr>
              <a:t>第</a:t>
            </a:r>
            <a:r>
              <a:rPr lang="zh-CN" altLang="en-US" sz="3200" baseline="0">
                <a:latin typeface="Times New Roman" panose="02020603050405020304" pitchFamily="18" charset="0"/>
              </a:rPr>
              <a:t>7</a:t>
            </a:r>
            <a:r>
              <a:rPr lang="zh-CN" altLang="en-US" sz="3200" baseline="0">
                <a:latin typeface="宋体" panose="02010600030101010101" pitchFamily="2" charset="-122"/>
              </a:rPr>
              <a:t>节 多普勒效应</a:t>
            </a:r>
            <a:r>
              <a:rPr lang="zh-CN" altLang="en-US" sz="3200" i="1" baseline="0">
                <a:latin typeface="宋体" panose="02010600030101010101" pitchFamily="2" charset="-122"/>
              </a:rPr>
              <a:t> </a:t>
            </a:r>
          </a:p>
          <a:p>
            <a:pPr algn="ctr" eaLnBrk="1" hangingPunct="1"/>
            <a:r>
              <a:rPr lang="zh-CN" altLang="en-US" sz="2400" i="1" baseline="0">
                <a:latin typeface="宋体" panose="02010600030101010101" pitchFamily="2" charset="-122"/>
              </a:rPr>
              <a:t> 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Doppler Effect</a:t>
            </a: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300038" y="1238250"/>
            <a:ext cx="8450262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5000"/>
              </a:lnSpc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当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波源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和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接收器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有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相对运动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时, 接收器所测得的频率不等于波源振动频率的现象。</a:t>
            </a:r>
          </a:p>
        </p:txBody>
      </p:sp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1187450" y="2151063"/>
            <a:ext cx="27273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Clr>
                <a:srgbClr val="FF9900"/>
              </a:buClr>
              <a:buFontTx/>
              <a:buChar char="•"/>
            </a:pPr>
            <a:r>
              <a:rPr lang="zh-CN" altLang="en-US" sz="3200" baseline="0">
                <a:latin typeface="Times New Roman" panose="02020603050405020304" pitchFamily="18" charset="0"/>
              </a:rPr>
              <a:t> </a:t>
            </a:r>
            <a:r>
              <a:rPr lang="zh-CN" altLang="en-US" baseline="0">
                <a:latin typeface="Times New Roman" panose="02020603050405020304" pitchFamily="18" charset="0"/>
              </a:rPr>
              <a:t>参考系 : 媒质</a:t>
            </a: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107950" y="3246438"/>
            <a:ext cx="6216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7.1 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波源和接收器都静止 (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i="1">
                <a:solidFill>
                  <a:srgbClr val="0000CC"/>
                </a:solidFill>
                <a:latin typeface="Times New Roman" panose="02020603050405020304" pitchFamily="18" charset="0"/>
              </a:rPr>
              <a:t>S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=0,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i="1">
                <a:solidFill>
                  <a:srgbClr val="0000CC"/>
                </a:solidFill>
                <a:latin typeface="Times New Roman" panose="02020603050405020304" pitchFamily="18" charset="0"/>
              </a:rPr>
              <a:t>R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=0)</a:t>
            </a:r>
            <a:endParaRPr lang="zh-CN" altLang="en-US" sz="3200" baseline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821363" y="3897313"/>
            <a:ext cx="2790825" cy="2667000"/>
            <a:chOff x="0" y="0"/>
            <a:chExt cx="1758" cy="1680"/>
          </a:xfrm>
        </p:grpSpPr>
        <p:sp>
          <p:nvSpPr>
            <p:cNvPr id="51244" name="Oval 8"/>
            <p:cNvSpPr>
              <a:spLocks noChangeArrowheads="1"/>
            </p:cNvSpPr>
            <p:nvPr/>
          </p:nvSpPr>
          <p:spPr bwMode="auto">
            <a:xfrm>
              <a:off x="288" y="288"/>
              <a:ext cx="1199" cy="1145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1245" name="Oval 9"/>
            <p:cNvSpPr>
              <a:spLocks noChangeArrowheads="1"/>
            </p:cNvSpPr>
            <p:nvPr/>
          </p:nvSpPr>
          <p:spPr bwMode="auto">
            <a:xfrm>
              <a:off x="0" y="0"/>
              <a:ext cx="1758" cy="1680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1246" name="Oval 10"/>
            <p:cNvSpPr>
              <a:spLocks noChangeArrowheads="1"/>
            </p:cNvSpPr>
            <p:nvPr/>
          </p:nvSpPr>
          <p:spPr bwMode="auto">
            <a:xfrm>
              <a:off x="137" y="142"/>
              <a:ext cx="1495" cy="1418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1247" name="Oval 11"/>
            <p:cNvSpPr>
              <a:spLocks noChangeArrowheads="1"/>
            </p:cNvSpPr>
            <p:nvPr/>
          </p:nvSpPr>
          <p:spPr bwMode="auto">
            <a:xfrm>
              <a:off x="434" y="414"/>
              <a:ext cx="913" cy="885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1248" name="Oval 12"/>
            <p:cNvSpPr>
              <a:spLocks noChangeArrowheads="1"/>
            </p:cNvSpPr>
            <p:nvPr/>
          </p:nvSpPr>
          <p:spPr bwMode="auto">
            <a:xfrm>
              <a:off x="571" y="557"/>
              <a:ext cx="639" cy="610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1249" name="Oval 13"/>
            <p:cNvSpPr>
              <a:spLocks noChangeArrowheads="1"/>
            </p:cNvSpPr>
            <p:nvPr/>
          </p:nvSpPr>
          <p:spPr bwMode="auto">
            <a:xfrm>
              <a:off x="707" y="687"/>
              <a:ext cx="366" cy="349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</p:grpSp>
      <p:sp>
        <p:nvSpPr>
          <p:cNvPr id="49166" name="Line 14"/>
          <p:cNvSpPr>
            <a:spLocks noChangeShapeType="1"/>
          </p:cNvSpPr>
          <p:nvPr/>
        </p:nvSpPr>
        <p:spPr bwMode="auto">
          <a:xfrm>
            <a:off x="7954963" y="5345113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7" name="Line 15"/>
          <p:cNvSpPr>
            <a:spLocks noChangeShapeType="1"/>
          </p:cNvSpPr>
          <p:nvPr/>
        </p:nvSpPr>
        <p:spPr bwMode="auto">
          <a:xfrm flipV="1">
            <a:off x="7954963" y="5497513"/>
            <a:ext cx="6858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 type="triangl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8" name="Rectangle 16"/>
          <p:cNvSpPr>
            <a:spLocks noChangeArrowheads="1"/>
          </p:cNvSpPr>
          <p:nvPr/>
        </p:nvSpPr>
        <p:spPr bwMode="auto">
          <a:xfrm>
            <a:off x="7878763" y="5192713"/>
            <a:ext cx="152400" cy="152400"/>
          </a:xfrm>
          <a:prstGeom prst="rect">
            <a:avLst/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49169" name="Oval 17"/>
          <p:cNvSpPr>
            <a:spLocks noChangeArrowheads="1"/>
          </p:cNvSpPr>
          <p:nvPr/>
        </p:nvSpPr>
        <p:spPr bwMode="auto">
          <a:xfrm>
            <a:off x="7164388" y="5192713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49170" name="Line 18"/>
          <p:cNvSpPr>
            <a:spLocks noChangeShapeType="1"/>
          </p:cNvSpPr>
          <p:nvPr/>
        </p:nvSpPr>
        <p:spPr bwMode="auto">
          <a:xfrm>
            <a:off x="8640763" y="5319713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1" name="Line 19"/>
          <p:cNvSpPr>
            <a:spLocks noChangeShapeType="1"/>
          </p:cNvSpPr>
          <p:nvPr/>
        </p:nvSpPr>
        <p:spPr bwMode="auto">
          <a:xfrm flipV="1">
            <a:off x="7421563" y="4430713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2" name="Line 20"/>
          <p:cNvSpPr>
            <a:spLocks noChangeShapeType="1"/>
          </p:cNvSpPr>
          <p:nvPr/>
        </p:nvSpPr>
        <p:spPr bwMode="auto">
          <a:xfrm flipH="1">
            <a:off x="7726363" y="3973513"/>
            <a:ext cx="2413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9173" name="Object 2"/>
          <p:cNvGraphicFramePr>
            <a:graphicFrameLocks noChangeAspect="1"/>
          </p:cNvGraphicFramePr>
          <p:nvPr/>
        </p:nvGraphicFramePr>
        <p:xfrm>
          <a:off x="7040563" y="4735513"/>
          <a:ext cx="3698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2" name="Equation" r:id="rId4" imgW="114201" imgH="139579" progId="Equation.DSMT4">
                  <p:embed/>
                </p:oleObj>
              </mc:Choice>
              <mc:Fallback>
                <p:oleObj name="Equation" r:id="rId4" imgW="114201" imgH="139579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0563" y="4735513"/>
                        <a:ext cx="36988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4" name="Object 3"/>
          <p:cNvGraphicFramePr>
            <a:graphicFrameLocks noChangeAspect="1"/>
          </p:cNvGraphicFramePr>
          <p:nvPr/>
        </p:nvGraphicFramePr>
        <p:xfrm>
          <a:off x="7802563" y="4887913"/>
          <a:ext cx="304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3" name="Equation" r:id="rId6" imgW="152268" imgH="164957" progId="Equation.DSMT4">
                  <p:embed/>
                </p:oleObj>
              </mc:Choice>
              <mc:Fallback>
                <p:oleObj name="Equation" r:id="rId6" imgW="152268" imgH="164957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2563" y="4887913"/>
                        <a:ext cx="3048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5" name="Object 4"/>
          <p:cNvGraphicFramePr>
            <a:graphicFrameLocks noChangeAspect="1"/>
          </p:cNvGraphicFramePr>
          <p:nvPr/>
        </p:nvGraphicFramePr>
        <p:xfrm>
          <a:off x="8107363" y="5497513"/>
          <a:ext cx="3413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4" name="Equation" r:id="rId8" imgW="126835" imgH="139518" progId="Equation.DSMT4">
                  <p:embed/>
                </p:oleObj>
              </mc:Choice>
              <mc:Fallback>
                <p:oleObj name="Equation" r:id="rId8" imgW="126835" imgH="139518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7363" y="5497513"/>
                        <a:ext cx="34131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6" name="Object 5"/>
          <p:cNvGraphicFramePr>
            <a:graphicFrameLocks noChangeAspect="1"/>
          </p:cNvGraphicFramePr>
          <p:nvPr/>
        </p:nvGraphicFramePr>
        <p:xfrm>
          <a:off x="7651750" y="4278313"/>
          <a:ext cx="2762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5" name="Equation" r:id="rId10" imgW="139579" imgH="177646" progId="Equation.DSMT4">
                  <p:embed/>
                </p:oleObj>
              </mc:Choice>
              <mc:Fallback>
                <p:oleObj name="Equation" r:id="rId10" imgW="139579" imgH="177646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0" y="4278313"/>
                        <a:ext cx="27622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77" name="Text Box 25"/>
          <p:cNvSpPr txBox="1">
            <a:spLocks noChangeArrowheads="1"/>
          </p:cNvSpPr>
          <p:nvPr/>
        </p:nvSpPr>
        <p:spPr bwMode="auto">
          <a:xfrm>
            <a:off x="665163" y="3775075"/>
            <a:ext cx="4892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波一发出就会脱离波源运动</a:t>
            </a:r>
          </a:p>
        </p:txBody>
      </p:sp>
      <p:sp>
        <p:nvSpPr>
          <p:cNvPr id="49178" name="Text Box 26"/>
          <p:cNvSpPr txBox="1">
            <a:spLocks noChangeArrowheads="1"/>
          </p:cNvSpPr>
          <p:nvPr/>
        </p:nvSpPr>
        <p:spPr bwMode="auto">
          <a:xfrm>
            <a:off x="641350" y="4757738"/>
            <a:ext cx="47958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波速</a:t>
            </a:r>
            <a:r>
              <a:rPr lang="zh-CN" altLang="en-US" sz="3200" i="1" baseline="0">
                <a:latin typeface="Times New Roman" panose="02020603050405020304" pitchFamily="18" charset="0"/>
              </a:rPr>
              <a:t>u</a:t>
            </a:r>
            <a:r>
              <a:rPr lang="zh-CN" altLang="en-US" baseline="0">
                <a:latin typeface="Times New Roman" panose="02020603050405020304" pitchFamily="18" charset="0"/>
              </a:rPr>
              <a:t>与波源和</a:t>
            </a:r>
            <a:r>
              <a:rPr lang="zh-CN" altLang="en-US" baseline="0"/>
              <a:t>接收器无关。</a:t>
            </a:r>
          </a:p>
        </p:txBody>
      </p:sp>
      <p:sp>
        <p:nvSpPr>
          <p:cNvPr id="49179" name="Text Box 27"/>
          <p:cNvSpPr txBox="1">
            <a:spLocks noChangeArrowheads="1"/>
          </p:cNvSpPr>
          <p:nvPr/>
        </p:nvSpPr>
        <p:spPr bwMode="auto">
          <a:xfrm>
            <a:off x="665163" y="5969000"/>
            <a:ext cx="3067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即为</a:t>
            </a:r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r>
              <a:rPr lang="zh-CN" altLang="en-US" baseline="0">
                <a:latin typeface="Times New Roman" panose="02020603050405020304" pitchFamily="18" charset="0"/>
              </a:rPr>
              <a:t>收到的频率</a:t>
            </a:r>
          </a:p>
        </p:txBody>
      </p:sp>
      <p:sp>
        <p:nvSpPr>
          <p:cNvPr id="49180" name="Text Box 28"/>
          <p:cNvSpPr txBox="1">
            <a:spLocks noChangeArrowheads="1"/>
          </p:cNvSpPr>
          <p:nvPr/>
        </p:nvSpPr>
        <p:spPr bwMode="auto">
          <a:xfrm>
            <a:off x="652463" y="4279900"/>
            <a:ext cx="50879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每隔一周期画一波面,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间隔为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zh-CN" altLang="en-US" baseline="0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</a:p>
        </p:txBody>
      </p:sp>
      <p:graphicFrame>
        <p:nvGraphicFramePr>
          <p:cNvPr id="49181" name="Object 6"/>
          <p:cNvGraphicFramePr>
            <a:graphicFrameLocks noChangeAspect="1"/>
          </p:cNvGraphicFramePr>
          <p:nvPr/>
        </p:nvGraphicFramePr>
        <p:xfrm>
          <a:off x="3914775" y="5854700"/>
          <a:ext cx="1635125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6" name="Equation" r:id="rId12" imgW="1485900" imgH="685800" progId="Equation.DSMT4">
                  <p:embed/>
                </p:oleObj>
              </mc:Choice>
              <mc:Fallback>
                <p:oleObj name="Equation" r:id="rId12" imgW="1485900" imgH="685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4775" y="5854700"/>
                        <a:ext cx="1635125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5626100" y="2297113"/>
            <a:ext cx="2743200" cy="803275"/>
            <a:chOff x="3511" y="1541"/>
            <a:chExt cx="1728" cy="506"/>
          </a:xfrm>
        </p:grpSpPr>
        <p:sp>
          <p:nvSpPr>
            <p:cNvPr id="51227" name="Line 32"/>
            <p:cNvSpPr>
              <a:spLocks noChangeShapeType="1"/>
            </p:cNvSpPr>
            <p:nvPr/>
          </p:nvSpPr>
          <p:spPr bwMode="auto">
            <a:xfrm>
              <a:off x="3719" y="1891"/>
              <a:ext cx="1248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28" name="Line 33"/>
            <p:cNvSpPr>
              <a:spLocks noChangeShapeType="1"/>
            </p:cNvSpPr>
            <p:nvPr/>
          </p:nvSpPr>
          <p:spPr bwMode="auto">
            <a:xfrm>
              <a:off x="3719" y="1849"/>
              <a:ext cx="38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29" name="Line 34"/>
            <p:cNvSpPr>
              <a:spLocks noChangeShapeType="1"/>
            </p:cNvSpPr>
            <p:nvPr/>
          </p:nvSpPr>
          <p:spPr bwMode="auto">
            <a:xfrm>
              <a:off x="4583" y="1849"/>
              <a:ext cx="38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30" name="Rectangle 35"/>
            <p:cNvSpPr>
              <a:spLocks noChangeArrowheads="1"/>
            </p:cNvSpPr>
            <p:nvPr/>
          </p:nvSpPr>
          <p:spPr bwMode="auto">
            <a:xfrm>
              <a:off x="5079" y="1815"/>
              <a:ext cx="160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sz="2400" i="1" baseline="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51231" name="Rectangle 36"/>
            <p:cNvSpPr>
              <a:spLocks noChangeArrowheads="1"/>
            </p:cNvSpPr>
            <p:nvPr/>
          </p:nvSpPr>
          <p:spPr bwMode="auto">
            <a:xfrm>
              <a:off x="4927" y="1685"/>
              <a:ext cx="128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sz="4000" i="1" baseline="0">
                  <a:latin typeface="Times New Roman" panose="02020603050405020304" pitchFamily="18" charset="0"/>
                </a:rPr>
                <a:t>·</a:t>
              </a:r>
            </a:p>
          </p:txBody>
        </p:sp>
        <p:grpSp>
          <p:nvGrpSpPr>
            <p:cNvPr id="51232" name="Group 35"/>
            <p:cNvGrpSpPr>
              <a:grpSpLocks/>
            </p:cNvGrpSpPr>
            <p:nvPr/>
          </p:nvGrpSpPr>
          <p:grpSpPr bwMode="auto">
            <a:xfrm>
              <a:off x="4895" y="1541"/>
              <a:ext cx="248" cy="192"/>
              <a:chOff x="0" y="0"/>
              <a:chExt cx="248" cy="192"/>
            </a:xfrm>
          </p:grpSpPr>
          <p:sp>
            <p:nvSpPr>
              <p:cNvPr id="51242" name="Rectangle 38"/>
              <p:cNvSpPr>
                <a:spLocks noChangeArrowheads="1"/>
              </p:cNvSpPr>
              <p:nvPr/>
            </p:nvSpPr>
            <p:spPr bwMode="auto">
              <a:xfrm>
                <a:off x="0" y="16"/>
                <a:ext cx="248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endParaRPr lang="zh-CN" altLang="en-US" sz="2400" i="1" baseline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243" name="Line 39"/>
              <p:cNvSpPr>
                <a:spLocks noChangeShapeType="1"/>
              </p:cNvSpPr>
              <p:nvPr/>
            </p:nvSpPr>
            <p:spPr bwMode="auto">
              <a:xfrm>
                <a:off x="8" y="0"/>
                <a:ext cx="104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1233" name="Rectangle 40"/>
            <p:cNvSpPr>
              <a:spLocks noChangeArrowheads="1"/>
            </p:cNvSpPr>
            <p:nvPr/>
          </p:nvSpPr>
          <p:spPr bwMode="auto">
            <a:xfrm>
              <a:off x="3655" y="1685"/>
              <a:ext cx="208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sz="4000" i="1" baseline="0">
                  <a:latin typeface="Times New Roman" panose="02020603050405020304" pitchFamily="18" charset="0"/>
                </a:rPr>
                <a:t>·</a:t>
              </a:r>
            </a:p>
          </p:txBody>
        </p:sp>
        <p:sp>
          <p:nvSpPr>
            <p:cNvPr id="51234" name="Rectangle 41"/>
            <p:cNvSpPr>
              <a:spLocks noChangeArrowheads="1"/>
            </p:cNvSpPr>
            <p:nvPr/>
          </p:nvSpPr>
          <p:spPr bwMode="auto">
            <a:xfrm>
              <a:off x="3511" y="1814"/>
              <a:ext cx="152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sz="2400" i="1" baseline="0">
                  <a:latin typeface="Times New Roman" panose="02020603050405020304" pitchFamily="18" charset="0"/>
                </a:rPr>
                <a:t>S</a:t>
              </a:r>
            </a:p>
          </p:txBody>
        </p:sp>
        <p:grpSp>
          <p:nvGrpSpPr>
            <p:cNvPr id="51235" name="Group 40"/>
            <p:cNvGrpSpPr>
              <a:grpSpLocks/>
            </p:cNvGrpSpPr>
            <p:nvPr/>
          </p:nvGrpSpPr>
          <p:grpSpPr bwMode="auto">
            <a:xfrm>
              <a:off x="3655" y="1589"/>
              <a:ext cx="272" cy="240"/>
              <a:chOff x="0" y="0"/>
              <a:chExt cx="272" cy="240"/>
            </a:xfrm>
          </p:grpSpPr>
          <p:sp>
            <p:nvSpPr>
              <p:cNvPr id="51240" name="Rectangle 43"/>
              <p:cNvSpPr>
                <a:spLocks noChangeArrowheads="1"/>
              </p:cNvSpPr>
              <p:nvPr/>
            </p:nvSpPr>
            <p:spPr bwMode="auto">
              <a:xfrm>
                <a:off x="8" y="0"/>
                <a:ext cx="264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endParaRPr lang="zh-CN" altLang="en-US" sz="2400" i="1" baseline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241" name="Line 44"/>
              <p:cNvSpPr>
                <a:spLocks noChangeShapeType="1"/>
              </p:cNvSpPr>
              <p:nvPr/>
            </p:nvSpPr>
            <p:spPr bwMode="auto">
              <a:xfrm>
                <a:off x="0" y="0"/>
                <a:ext cx="104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1236" name="Oval 45"/>
            <p:cNvSpPr>
              <a:spLocks noChangeArrowheads="1"/>
            </p:cNvSpPr>
            <p:nvPr/>
          </p:nvSpPr>
          <p:spPr bwMode="auto">
            <a:xfrm>
              <a:off x="3655" y="1877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1237" name="Rectangle 46"/>
            <p:cNvSpPr>
              <a:spLocks noChangeArrowheads="1"/>
            </p:cNvSpPr>
            <p:nvPr/>
          </p:nvSpPr>
          <p:spPr bwMode="auto">
            <a:xfrm>
              <a:off x="4903" y="1877"/>
              <a:ext cx="96" cy="96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graphicFrame>
          <p:nvGraphicFramePr>
            <p:cNvPr id="51238" name="Object 7"/>
            <p:cNvGraphicFramePr>
              <a:graphicFrameLocks noChangeAspect="1"/>
            </p:cNvGraphicFramePr>
            <p:nvPr/>
          </p:nvGraphicFramePr>
          <p:xfrm>
            <a:off x="4824" y="1606"/>
            <a:ext cx="252" cy="2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37" name="Equation" r:id="rId14" imgW="253890" imgH="279279" progId="Equation.DSMT4">
                    <p:embed/>
                  </p:oleObj>
                </mc:Choice>
                <mc:Fallback>
                  <p:oleObj name="Equation" r:id="rId14" imgW="253890" imgH="279279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4" y="1606"/>
                          <a:ext cx="252" cy="2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39" name="Object 8"/>
            <p:cNvGraphicFramePr>
              <a:graphicFrameLocks noChangeAspect="1"/>
            </p:cNvGraphicFramePr>
            <p:nvPr/>
          </p:nvGraphicFramePr>
          <p:xfrm>
            <a:off x="3776" y="1589"/>
            <a:ext cx="25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38" name="Equation" r:id="rId16" imgW="203112" imgH="228501" progId="Equation.DSMT4">
                    <p:embed/>
                  </p:oleObj>
                </mc:Choice>
                <mc:Fallback>
                  <p:oleObj name="Equation" r:id="rId16" imgW="203112" imgH="228501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6" y="1589"/>
                          <a:ext cx="253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199" name="Text Box 49"/>
          <p:cNvSpPr txBox="1">
            <a:spLocks noChangeArrowheads="1"/>
          </p:cNvSpPr>
          <p:nvPr/>
        </p:nvSpPr>
        <p:spPr bwMode="auto">
          <a:xfrm>
            <a:off x="1187450" y="2662238"/>
            <a:ext cx="30559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rgbClr val="FF9900"/>
              </a:buClr>
              <a:buFontTx/>
              <a:buChar char="•"/>
            </a:pPr>
            <a:r>
              <a:rPr lang="zh-CN" altLang="en-US" sz="3200" baseline="0">
                <a:latin typeface="Times New Roman" panose="02020603050405020304" pitchFamily="18" charset="0"/>
              </a:rPr>
              <a:t> </a:t>
            </a:r>
            <a:r>
              <a:rPr lang="zh-CN" altLang="en-US" i="1" baseline="0">
                <a:sym typeface="Symbol" panose="05050102010706020507" pitchFamily="18" charset="2"/>
              </a:rPr>
              <a:t> </a:t>
            </a:r>
            <a:r>
              <a:rPr lang="en-US" altLang="zh-CN" i="1" baseline="0">
                <a:sym typeface="Symbol" panose="05050102010706020507" pitchFamily="18" charset="2"/>
              </a:rPr>
              <a:t>-</a:t>
            </a:r>
            <a:r>
              <a:rPr lang="zh-CN" altLang="en-US" baseline="0"/>
              <a:t>波源振动频率</a:t>
            </a:r>
            <a:r>
              <a:rPr lang="zh-CN" altLang="en-US" sz="3200" baseline="0">
                <a:latin typeface="Times New Roman" panose="02020603050405020304" pitchFamily="18" charset="0"/>
              </a:rPr>
              <a:t>                        </a:t>
            </a:r>
          </a:p>
        </p:txBody>
      </p:sp>
      <p:sp>
        <p:nvSpPr>
          <p:cNvPr id="51226" name="Text Box 50"/>
          <p:cNvSpPr txBox="1">
            <a:spLocks noChangeArrowheads="1"/>
          </p:cNvSpPr>
          <p:nvPr/>
        </p:nvSpPr>
        <p:spPr bwMode="auto">
          <a:xfrm>
            <a:off x="8680450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19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49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9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9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9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9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9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9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5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0" dur="500"/>
                                        <p:tgtEl>
                                          <p:spTgt spid="49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9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" grpId="0" autoUpdateAnimBg="0"/>
      <p:bldP spid="49155" grpId="0" autoUpdateAnimBg="0"/>
      <p:bldP spid="49156" grpId="0" autoUpdateAnimBg="0"/>
      <p:bldP spid="49157" grpId="0" autoUpdateAnimBg="0"/>
      <p:bldP spid="49158" grpId="0" autoUpdateAnimBg="0"/>
      <p:bldP spid="49166" grpId="0" animBg="1"/>
      <p:bldP spid="49167" grpId="0" animBg="1"/>
      <p:bldP spid="49168" grpId="0" bldLvl="0" animBg="1" autoUpdateAnimBg="0"/>
      <p:bldP spid="49169" grpId="0" bldLvl="0" animBg="1" autoUpdateAnimBg="0"/>
      <p:bldP spid="49170" grpId="0" animBg="1"/>
      <p:bldP spid="49171" grpId="0" animBg="1"/>
      <p:bldP spid="49172" grpId="0" animBg="1"/>
      <p:bldP spid="49177" grpId="0" autoUpdateAnimBg="0"/>
      <p:bldP spid="49178" grpId="0" autoUpdateAnimBg="0"/>
      <p:bldP spid="49180" grpId="0" autoUpdateAnimBg="0"/>
      <p:bldP spid="49199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Line 2"/>
          <p:cNvSpPr>
            <a:spLocks noChangeShapeType="1"/>
          </p:cNvSpPr>
          <p:nvPr/>
        </p:nvSpPr>
        <p:spPr bwMode="auto">
          <a:xfrm>
            <a:off x="7569200" y="231616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1" name="Oval 4"/>
          <p:cNvSpPr>
            <a:spLocks noChangeArrowheads="1"/>
          </p:cNvSpPr>
          <p:nvPr/>
        </p:nvSpPr>
        <p:spPr bwMode="auto">
          <a:xfrm>
            <a:off x="6350000" y="1401763"/>
            <a:ext cx="1903413" cy="1817687"/>
          </a:xfrm>
          <a:prstGeom prst="ellipse">
            <a:avLst/>
          </a:prstGeom>
          <a:noFill/>
          <a:ln w="444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3252" name="Oval 5"/>
          <p:cNvSpPr>
            <a:spLocks noChangeArrowheads="1"/>
          </p:cNvSpPr>
          <p:nvPr/>
        </p:nvSpPr>
        <p:spPr bwMode="auto">
          <a:xfrm>
            <a:off x="5892800" y="944563"/>
            <a:ext cx="2790825" cy="2667000"/>
          </a:xfrm>
          <a:prstGeom prst="ellips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3253" name="Oval 6"/>
          <p:cNvSpPr>
            <a:spLocks noChangeArrowheads="1"/>
          </p:cNvSpPr>
          <p:nvPr/>
        </p:nvSpPr>
        <p:spPr bwMode="auto">
          <a:xfrm>
            <a:off x="6110288" y="1169988"/>
            <a:ext cx="2373312" cy="2251075"/>
          </a:xfrm>
          <a:prstGeom prst="ellipse">
            <a:avLst/>
          </a:prstGeom>
          <a:noFill/>
          <a:ln w="444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3254" name="Oval 7"/>
          <p:cNvSpPr>
            <a:spLocks noChangeArrowheads="1"/>
          </p:cNvSpPr>
          <p:nvPr/>
        </p:nvSpPr>
        <p:spPr bwMode="auto">
          <a:xfrm>
            <a:off x="6581775" y="1601788"/>
            <a:ext cx="1449388" cy="1404937"/>
          </a:xfrm>
          <a:prstGeom prst="ellipse">
            <a:avLst/>
          </a:prstGeom>
          <a:noFill/>
          <a:ln w="444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3255" name="Oval 8"/>
          <p:cNvSpPr>
            <a:spLocks noChangeArrowheads="1"/>
          </p:cNvSpPr>
          <p:nvPr/>
        </p:nvSpPr>
        <p:spPr bwMode="auto">
          <a:xfrm>
            <a:off x="6799263" y="1828800"/>
            <a:ext cx="1014412" cy="968375"/>
          </a:xfrm>
          <a:prstGeom prst="ellipse">
            <a:avLst/>
          </a:prstGeom>
          <a:noFill/>
          <a:ln w="444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3256" name="Oval 9"/>
          <p:cNvSpPr>
            <a:spLocks noChangeArrowheads="1"/>
          </p:cNvSpPr>
          <p:nvPr/>
        </p:nvSpPr>
        <p:spPr bwMode="auto">
          <a:xfrm>
            <a:off x="7015163" y="2035175"/>
            <a:ext cx="581025" cy="554038"/>
          </a:xfrm>
          <a:prstGeom prst="ellipse">
            <a:avLst/>
          </a:prstGeom>
          <a:noFill/>
          <a:ln w="444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3257" name="Line 10"/>
          <p:cNvSpPr>
            <a:spLocks noChangeShapeType="1"/>
          </p:cNvSpPr>
          <p:nvPr/>
        </p:nvSpPr>
        <p:spPr bwMode="auto">
          <a:xfrm>
            <a:off x="8026400" y="23923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8" name="Line 11"/>
          <p:cNvSpPr>
            <a:spLocks noChangeShapeType="1"/>
          </p:cNvSpPr>
          <p:nvPr/>
        </p:nvSpPr>
        <p:spPr bwMode="auto">
          <a:xfrm flipV="1">
            <a:off x="8026400" y="2697163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9" name="Rectangle 12"/>
          <p:cNvSpPr>
            <a:spLocks noChangeArrowheads="1"/>
          </p:cNvSpPr>
          <p:nvPr/>
        </p:nvSpPr>
        <p:spPr bwMode="auto">
          <a:xfrm>
            <a:off x="7950200" y="2239963"/>
            <a:ext cx="152400" cy="152400"/>
          </a:xfrm>
          <a:prstGeom prst="rect">
            <a:avLst/>
          </a:prstGeom>
          <a:solidFill>
            <a:srgbClr val="66FF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3260" name="Oval 13"/>
          <p:cNvSpPr>
            <a:spLocks noChangeArrowheads="1"/>
          </p:cNvSpPr>
          <p:nvPr/>
        </p:nvSpPr>
        <p:spPr bwMode="auto">
          <a:xfrm>
            <a:off x="7264400" y="2239963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3261" name="Line 14"/>
          <p:cNvSpPr>
            <a:spLocks noChangeShapeType="1"/>
          </p:cNvSpPr>
          <p:nvPr/>
        </p:nvSpPr>
        <p:spPr bwMode="auto">
          <a:xfrm>
            <a:off x="8712200" y="23161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2" name="Line 15"/>
          <p:cNvSpPr>
            <a:spLocks noChangeShapeType="1"/>
          </p:cNvSpPr>
          <p:nvPr/>
        </p:nvSpPr>
        <p:spPr bwMode="auto">
          <a:xfrm flipV="1">
            <a:off x="7569200" y="1477963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3" name="Line 16"/>
          <p:cNvSpPr>
            <a:spLocks noChangeShapeType="1"/>
          </p:cNvSpPr>
          <p:nvPr/>
        </p:nvSpPr>
        <p:spPr bwMode="auto">
          <a:xfrm flipH="1">
            <a:off x="7861300" y="1020763"/>
            <a:ext cx="2413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3264" name="Object 2"/>
          <p:cNvGraphicFramePr>
            <a:graphicFrameLocks noChangeAspect="1"/>
          </p:cNvGraphicFramePr>
          <p:nvPr/>
        </p:nvGraphicFramePr>
        <p:xfrm>
          <a:off x="7112000" y="1858963"/>
          <a:ext cx="3698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96" name="Equation" r:id="rId3" imgW="114201" imgH="139579" progId="Equation.DSMT4">
                  <p:embed/>
                </p:oleObj>
              </mc:Choice>
              <mc:Fallback>
                <p:oleObj name="Equation" r:id="rId3" imgW="114201" imgH="139579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0" y="1858963"/>
                        <a:ext cx="3698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5" name="Object 3"/>
          <p:cNvGraphicFramePr>
            <a:graphicFrameLocks noChangeAspect="1"/>
          </p:cNvGraphicFramePr>
          <p:nvPr/>
        </p:nvGraphicFramePr>
        <p:xfrm>
          <a:off x="7874000" y="1935163"/>
          <a:ext cx="304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97" name="Equation" r:id="rId5" imgW="152268" imgH="164957" progId="Equation.DSMT4">
                  <p:embed/>
                </p:oleObj>
              </mc:Choice>
              <mc:Fallback>
                <p:oleObj name="Equation" r:id="rId5" imgW="152268" imgH="164957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0" y="1935163"/>
                        <a:ext cx="3048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6" name="Object 4"/>
          <p:cNvGraphicFramePr>
            <a:graphicFrameLocks noChangeAspect="1"/>
          </p:cNvGraphicFramePr>
          <p:nvPr/>
        </p:nvGraphicFramePr>
        <p:xfrm>
          <a:off x="8178800" y="2697163"/>
          <a:ext cx="34131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98" name="Equation" r:id="rId7" imgW="126835" imgH="139518" progId="Equation.DSMT4">
                  <p:embed/>
                </p:oleObj>
              </mc:Choice>
              <mc:Fallback>
                <p:oleObj name="Equation" r:id="rId7" imgW="126835" imgH="139518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8800" y="2697163"/>
                        <a:ext cx="34131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7" name="Object 5"/>
          <p:cNvGraphicFramePr>
            <a:graphicFrameLocks noChangeAspect="1"/>
          </p:cNvGraphicFramePr>
          <p:nvPr/>
        </p:nvGraphicFramePr>
        <p:xfrm>
          <a:off x="7797800" y="1325563"/>
          <a:ext cx="3016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99" name="Equation" r:id="rId9" imgW="139579" imgH="177646" progId="Equation.DSMT4">
                  <p:embed/>
                </p:oleObj>
              </mc:Choice>
              <mc:Fallback>
                <p:oleObj name="Equation" r:id="rId9" imgW="139579" imgH="177646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7800" y="1325563"/>
                        <a:ext cx="3016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96" name="Line 21"/>
          <p:cNvSpPr>
            <a:spLocks noChangeShapeType="1"/>
          </p:cNvSpPr>
          <p:nvPr/>
        </p:nvSpPr>
        <p:spPr bwMode="auto">
          <a:xfrm>
            <a:off x="7569200" y="2697163"/>
            <a:ext cx="512763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50197" name="Object 6"/>
          <p:cNvGraphicFramePr>
            <a:graphicFrameLocks noChangeAspect="1"/>
          </p:cNvGraphicFramePr>
          <p:nvPr/>
        </p:nvGraphicFramePr>
        <p:xfrm>
          <a:off x="7659688" y="2687638"/>
          <a:ext cx="296862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00" name="Equation" r:id="rId11" imgW="406224" imgH="431613" progId="Equation.DSMT4">
                  <p:embed/>
                </p:oleObj>
              </mc:Choice>
              <mc:Fallback>
                <p:oleObj name="Equation" r:id="rId11" imgW="406224" imgH="431613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9688" y="2687638"/>
                        <a:ext cx="296862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8" name="Object 7"/>
          <p:cNvGraphicFramePr>
            <a:graphicFrameLocks noChangeAspect="1"/>
          </p:cNvGraphicFramePr>
          <p:nvPr/>
        </p:nvGraphicFramePr>
        <p:xfrm>
          <a:off x="960438" y="1628775"/>
          <a:ext cx="419735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01" name="Equation" r:id="rId13" imgW="4229100" imgH="838200" progId="Equation.DSMT4">
                  <p:embed/>
                </p:oleObj>
              </mc:Choice>
              <mc:Fallback>
                <p:oleObj name="Equation" r:id="rId13" imgW="4229100" imgH="838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8" y="1628775"/>
                        <a:ext cx="4197350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99" name="Text Box 27"/>
          <p:cNvSpPr txBox="1">
            <a:spLocks noChangeArrowheads="1"/>
          </p:cNvSpPr>
          <p:nvPr/>
        </p:nvSpPr>
        <p:spPr bwMode="auto">
          <a:xfrm>
            <a:off x="936625" y="981075"/>
            <a:ext cx="2905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i="1" baseline="0">
                <a:latin typeface="Times New Roman" panose="02020603050405020304" pitchFamily="18" charset="0"/>
              </a:rPr>
              <a:t>R </a:t>
            </a:r>
            <a:r>
              <a:rPr lang="zh-CN" altLang="en-US" baseline="0">
                <a:latin typeface="Times New Roman" panose="02020603050405020304" pitchFamily="18" charset="0"/>
              </a:rPr>
              <a:t>收到的频率为</a:t>
            </a:r>
            <a:r>
              <a:rPr lang="en-US" altLang="zh-CN" baseline="0">
                <a:latin typeface="Times New Roman" panose="02020603050405020304" pitchFamily="18" charset="0"/>
              </a:rPr>
              <a:t>: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50200" name="Object 8"/>
          <p:cNvGraphicFramePr>
            <a:graphicFrameLocks noChangeAspect="1"/>
          </p:cNvGraphicFramePr>
          <p:nvPr/>
        </p:nvGraphicFramePr>
        <p:xfrm>
          <a:off x="2735263" y="2589213"/>
          <a:ext cx="1822450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02" name="Equation" r:id="rId15" imgW="1828800" imgH="774700" progId="Equation.DSMT4">
                  <p:embed/>
                </p:oleObj>
              </mc:Choice>
              <mc:Fallback>
                <p:oleObj name="Equation" r:id="rId15" imgW="1828800" imgH="774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5263" y="2589213"/>
                        <a:ext cx="1822450" cy="77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01" name="Text Box 29"/>
          <p:cNvSpPr txBox="1">
            <a:spLocks noChangeArrowheads="1"/>
          </p:cNvSpPr>
          <p:nvPr/>
        </p:nvSpPr>
        <p:spPr bwMode="auto">
          <a:xfrm>
            <a:off x="873125" y="2755900"/>
            <a:ext cx="26543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r>
              <a:rPr lang="zh-CN" altLang="en-US" baseline="0">
                <a:latin typeface="Times New Roman" panose="02020603050405020304" pitchFamily="18" charset="0"/>
              </a:rPr>
              <a:t>远离</a:t>
            </a:r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r>
              <a:rPr lang="zh-CN" altLang="en-US" baseline="0">
                <a:latin typeface="Times New Roman" panose="02020603050405020304" pitchFamily="18" charset="0"/>
              </a:rPr>
              <a:t>则</a:t>
            </a:r>
          </a:p>
        </p:txBody>
      </p:sp>
      <p:sp>
        <p:nvSpPr>
          <p:cNvPr id="50202" name="Text Box 30"/>
          <p:cNvSpPr txBox="1">
            <a:spLocks noChangeArrowheads="1"/>
          </p:cNvSpPr>
          <p:nvPr/>
        </p:nvSpPr>
        <p:spPr bwMode="auto">
          <a:xfrm>
            <a:off x="4973638" y="946150"/>
            <a:ext cx="1123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变大</a:t>
            </a:r>
          </a:p>
        </p:txBody>
      </p:sp>
      <p:sp>
        <p:nvSpPr>
          <p:cNvPr id="50203" name="Text Box 31"/>
          <p:cNvSpPr txBox="1">
            <a:spLocks noChangeArrowheads="1"/>
          </p:cNvSpPr>
          <p:nvPr/>
        </p:nvSpPr>
        <p:spPr bwMode="auto">
          <a:xfrm>
            <a:off x="4802188" y="2746375"/>
            <a:ext cx="9128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变小</a:t>
            </a:r>
          </a:p>
        </p:txBody>
      </p:sp>
      <p:sp>
        <p:nvSpPr>
          <p:cNvPr id="50204" name="Text Box 32"/>
          <p:cNvSpPr txBox="1">
            <a:spLocks noChangeArrowheads="1"/>
          </p:cNvSpPr>
          <p:nvPr/>
        </p:nvSpPr>
        <p:spPr bwMode="auto">
          <a:xfrm>
            <a:off x="179388" y="3429000"/>
            <a:ext cx="61817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7.3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接收器静止,波源运动 (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i="1">
                <a:solidFill>
                  <a:srgbClr val="0000CC"/>
                </a:solidFill>
                <a:latin typeface="Times New Roman" panose="02020603050405020304" pitchFamily="18" charset="0"/>
              </a:rPr>
              <a:t>R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=0,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i="1">
                <a:solidFill>
                  <a:srgbClr val="0000CC"/>
                </a:solidFill>
                <a:latin typeface="Times New Roman" panose="02020603050405020304" pitchFamily="18" charset="0"/>
              </a:rPr>
              <a:t>S   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0)     </a:t>
            </a:r>
          </a:p>
        </p:txBody>
      </p:sp>
      <p:graphicFrame>
        <p:nvGraphicFramePr>
          <p:cNvPr id="50205" name="Object 9"/>
          <p:cNvGraphicFramePr>
            <a:graphicFrameLocks noChangeAspect="1"/>
          </p:cNvGraphicFramePr>
          <p:nvPr/>
        </p:nvGraphicFramePr>
        <p:xfrm>
          <a:off x="5562600" y="3559175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03" name="Equation" r:id="rId17" imgW="139700" imgH="139700" progId="Equation.DSMT4">
                  <p:embed/>
                </p:oleObj>
              </mc:Choice>
              <mc:Fallback>
                <p:oleObj name="Equation" r:id="rId17" imgW="139700" imgH="1397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559175"/>
                        <a:ext cx="3048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06" name="Oval 34"/>
          <p:cNvSpPr>
            <a:spLocks noChangeArrowheads="1"/>
          </p:cNvSpPr>
          <p:nvPr/>
        </p:nvSpPr>
        <p:spPr bwMode="auto">
          <a:xfrm>
            <a:off x="5984875" y="3962400"/>
            <a:ext cx="2647950" cy="25908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0207" name="Oval 35"/>
          <p:cNvSpPr>
            <a:spLocks noChangeArrowheads="1"/>
          </p:cNvSpPr>
          <p:nvPr/>
        </p:nvSpPr>
        <p:spPr bwMode="auto">
          <a:xfrm>
            <a:off x="6567488" y="4343400"/>
            <a:ext cx="1989137" cy="1889125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0208" name="Oval 36"/>
          <p:cNvSpPr>
            <a:spLocks noChangeArrowheads="1"/>
          </p:cNvSpPr>
          <p:nvPr/>
        </p:nvSpPr>
        <p:spPr bwMode="auto">
          <a:xfrm>
            <a:off x="7032625" y="4648200"/>
            <a:ext cx="1422400" cy="13716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0209" name="Oval 37"/>
          <p:cNvSpPr>
            <a:spLocks noChangeArrowheads="1"/>
          </p:cNvSpPr>
          <p:nvPr/>
        </p:nvSpPr>
        <p:spPr bwMode="auto">
          <a:xfrm>
            <a:off x="7489825" y="4953000"/>
            <a:ext cx="838200" cy="801688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0210" name="Oval 38"/>
          <p:cNvSpPr>
            <a:spLocks noChangeArrowheads="1"/>
          </p:cNvSpPr>
          <p:nvPr/>
        </p:nvSpPr>
        <p:spPr bwMode="auto">
          <a:xfrm>
            <a:off x="7870825" y="5257800"/>
            <a:ext cx="104775" cy="10795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0211" name="Oval 39"/>
          <p:cNvSpPr>
            <a:spLocks noChangeArrowheads="1"/>
          </p:cNvSpPr>
          <p:nvPr/>
        </p:nvSpPr>
        <p:spPr bwMode="auto">
          <a:xfrm>
            <a:off x="7642225" y="5257800"/>
            <a:ext cx="106363" cy="10795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0212" name="Oval 40"/>
          <p:cNvSpPr>
            <a:spLocks noChangeArrowheads="1"/>
          </p:cNvSpPr>
          <p:nvPr/>
        </p:nvSpPr>
        <p:spPr bwMode="auto">
          <a:xfrm>
            <a:off x="7413625" y="5257800"/>
            <a:ext cx="106363" cy="10795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0213" name="Oval 41"/>
          <p:cNvSpPr>
            <a:spLocks noChangeArrowheads="1"/>
          </p:cNvSpPr>
          <p:nvPr/>
        </p:nvSpPr>
        <p:spPr bwMode="auto">
          <a:xfrm>
            <a:off x="7202488" y="5268913"/>
            <a:ext cx="104775" cy="10795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0214" name="Rectangle 42"/>
          <p:cNvSpPr>
            <a:spLocks noChangeArrowheads="1"/>
          </p:cNvSpPr>
          <p:nvPr/>
        </p:nvSpPr>
        <p:spPr bwMode="auto">
          <a:xfrm>
            <a:off x="8259763" y="5268913"/>
            <a:ext cx="106362" cy="107950"/>
          </a:xfrm>
          <a:prstGeom prst="rect">
            <a:avLst/>
          </a:prstGeom>
          <a:solidFill>
            <a:srgbClr val="66FF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0215" name="Line 43"/>
          <p:cNvSpPr>
            <a:spLocks noChangeShapeType="1"/>
          </p:cNvSpPr>
          <p:nvPr/>
        </p:nvSpPr>
        <p:spPr bwMode="auto">
          <a:xfrm>
            <a:off x="8631238" y="5214938"/>
            <a:ext cx="0" cy="214312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6" name="Line 44"/>
          <p:cNvSpPr>
            <a:spLocks noChangeShapeType="1"/>
          </p:cNvSpPr>
          <p:nvPr/>
        </p:nvSpPr>
        <p:spPr bwMode="auto">
          <a:xfrm>
            <a:off x="8632825" y="4572000"/>
            <a:ext cx="0" cy="803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0217" name="Object 10"/>
          <p:cNvGraphicFramePr>
            <a:graphicFrameLocks noChangeAspect="1"/>
          </p:cNvGraphicFramePr>
          <p:nvPr/>
        </p:nvGraphicFramePr>
        <p:xfrm>
          <a:off x="6926263" y="5121275"/>
          <a:ext cx="247650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04" name="Equation" r:id="rId19" imgW="279279" imgH="317362" progId="Equation.DSMT4">
                  <p:embed/>
                </p:oleObj>
              </mc:Choice>
              <mc:Fallback>
                <p:oleObj name="Equation" r:id="rId19" imgW="279279" imgH="317362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3" y="5121275"/>
                        <a:ext cx="247650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8" name="Object 11"/>
          <p:cNvGraphicFramePr>
            <a:graphicFrameLocks noChangeAspect="1"/>
          </p:cNvGraphicFramePr>
          <p:nvPr/>
        </p:nvGraphicFramePr>
        <p:xfrm>
          <a:off x="8096250" y="4941888"/>
          <a:ext cx="322263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05" name="Equation" r:id="rId21" imgW="152268" imgH="164957" progId="Equation.DSMT4">
                  <p:embed/>
                </p:oleObj>
              </mc:Choice>
              <mc:Fallback>
                <p:oleObj name="Equation" r:id="rId21" imgW="152268" imgH="164957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6250" y="4941888"/>
                        <a:ext cx="322263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19" name="Line 47"/>
          <p:cNvSpPr>
            <a:spLocks noChangeShapeType="1"/>
          </p:cNvSpPr>
          <p:nvPr/>
        </p:nvSpPr>
        <p:spPr bwMode="auto">
          <a:xfrm>
            <a:off x="8328025" y="4724400"/>
            <a:ext cx="212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20" name="Line 48"/>
          <p:cNvSpPr>
            <a:spLocks noChangeShapeType="1"/>
          </p:cNvSpPr>
          <p:nvPr/>
        </p:nvSpPr>
        <p:spPr bwMode="auto">
          <a:xfrm flipH="1">
            <a:off x="8632825" y="4724400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0221" name="Object 12"/>
          <p:cNvGraphicFramePr>
            <a:graphicFrameLocks noChangeAspect="1"/>
          </p:cNvGraphicFramePr>
          <p:nvPr/>
        </p:nvGraphicFramePr>
        <p:xfrm>
          <a:off x="8477250" y="4256088"/>
          <a:ext cx="3429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06" name="Equation" r:id="rId23" imgW="330057" imgH="330057" progId="Equation.DSMT4">
                  <p:embed/>
                </p:oleObj>
              </mc:Choice>
              <mc:Fallback>
                <p:oleObj name="Equation" r:id="rId23" imgW="330057" imgH="330057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7250" y="4256088"/>
                        <a:ext cx="3429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22" name="Object 13"/>
          <p:cNvGraphicFramePr>
            <a:graphicFrameLocks noChangeAspect="1"/>
          </p:cNvGraphicFramePr>
          <p:nvPr/>
        </p:nvGraphicFramePr>
        <p:xfrm>
          <a:off x="882650" y="4546600"/>
          <a:ext cx="43116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07" name="Equation" r:id="rId25" imgW="4851400" imgH="774700" progId="Equation.DSMT4">
                  <p:embed/>
                </p:oleObj>
              </mc:Choice>
              <mc:Fallback>
                <p:oleObj name="Equation" r:id="rId25" imgW="4851400" imgH="7747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650" y="4546600"/>
                        <a:ext cx="43116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23" name="Text Box 51"/>
          <p:cNvSpPr txBox="1">
            <a:spLocks noChangeArrowheads="1"/>
          </p:cNvSpPr>
          <p:nvPr/>
        </p:nvSpPr>
        <p:spPr bwMode="auto">
          <a:xfrm>
            <a:off x="684213" y="4041775"/>
            <a:ext cx="5356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波长变化，左边变长，右边变短</a:t>
            </a:r>
          </a:p>
        </p:txBody>
      </p:sp>
      <p:sp>
        <p:nvSpPr>
          <p:cNvPr id="50224" name="Line 52"/>
          <p:cNvSpPr>
            <a:spLocks noChangeShapeType="1"/>
          </p:cNvSpPr>
          <p:nvPr/>
        </p:nvSpPr>
        <p:spPr bwMode="auto">
          <a:xfrm>
            <a:off x="8556625" y="4572000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25" name="Line 53"/>
          <p:cNvSpPr>
            <a:spLocks noChangeShapeType="1"/>
          </p:cNvSpPr>
          <p:nvPr/>
        </p:nvSpPr>
        <p:spPr bwMode="auto">
          <a:xfrm>
            <a:off x="7337425" y="5181600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0226" name="Object 14"/>
          <p:cNvGraphicFramePr>
            <a:graphicFrameLocks noChangeAspect="1"/>
          </p:cNvGraphicFramePr>
          <p:nvPr/>
        </p:nvGraphicFramePr>
        <p:xfrm>
          <a:off x="7383463" y="4833938"/>
          <a:ext cx="30797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08" name="Equation" r:id="rId27" imgW="393529" imgH="431613" progId="Equation.DSMT4">
                  <p:embed/>
                </p:oleObj>
              </mc:Choice>
              <mc:Fallback>
                <p:oleObj name="Equation" r:id="rId27" imgW="393529" imgH="431613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3463" y="4833938"/>
                        <a:ext cx="307975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27" name="AutoShape 55"/>
          <p:cNvSpPr>
            <a:spLocks noChangeArrowheads="1"/>
          </p:cNvSpPr>
          <p:nvPr/>
        </p:nvSpPr>
        <p:spPr bwMode="auto">
          <a:xfrm>
            <a:off x="3878263" y="1579563"/>
            <a:ext cx="1331912" cy="900112"/>
          </a:xfrm>
          <a:prstGeom prst="wedgeEllipseCallout">
            <a:avLst>
              <a:gd name="adj1" fmla="val 43685"/>
              <a:gd name="adj2" fmla="val -55819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aseline="0"/>
          </a:p>
        </p:txBody>
      </p:sp>
      <p:sp>
        <p:nvSpPr>
          <p:cNvPr id="50228" name="Rectangle 56"/>
          <p:cNvSpPr>
            <a:spLocks noChangeArrowheads="1"/>
          </p:cNvSpPr>
          <p:nvPr/>
        </p:nvSpPr>
        <p:spPr bwMode="auto">
          <a:xfrm>
            <a:off x="665163" y="5394325"/>
            <a:ext cx="2957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i="1" baseline="0">
                <a:latin typeface="Times New Roman" panose="02020603050405020304" pitchFamily="18" charset="0"/>
              </a:rPr>
              <a:t>R </a:t>
            </a:r>
            <a:r>
              <a:rPr lang="zh-CN" altLang="en-US" baseline="0">
                <a:latin typeface="Times New Roman" panose="02020603050405020304" pitchFamily="18" charset="0"/>
              </a:rPr>
              <a:t>收到的频率为：</a:t>
            </a:r>
          </a:p>
        </p:txBody>
      </p:sp>
      <p:graphicFrame>
        <p:nvGraphicFramePr>
          <p:cNvPr id="50229" name="Object 15"/>
          <p:cNvGraphicFramePr>
            <a:graphicFrameLocks noChangeAspect="1"/>
          </p:cNvGraphicFramePr>
          <p:nvPr/>
        </p:nvGraphicFramePr>
        <p:xfrm>
          <a:off x="1481138" y="5824538"/>
          <a:ext cx="3113087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09" name="Equation" r:id="rId29" imgW="2590800" imgH="774700" progId="Equation.DSMT4">
                  <p:embed/>
                </p:oleObj>
              </mc:Choice>
              <mc:Fallback>
                <p:oleObj name="Equation" r:id="rId29" imgW="2590800" imgH="7747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1138" y="5824538"/>
                        <a:ext cx="3113087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30" name="Text Box 58"/>
          <p:cNvSpPr txBox="1">
            <a:spLocks noChangeArrowheads="1"/>
          </p:cNvSpPr>
          <p:nvPr/>
        </p:nvSpPr>
        <p:spPr bwMode="auto">
          <a:xfrm>
            <a:off x="4425950" y="5976938"/>
            <a:ext cx="15367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>
                <a:latin typeface="Times New Roman" panose="02020603050405020304" pitchFamily="18" charset="0"/>
              </a:rPr>
              <a:t>变大</a:t>
            </a:r>
          </a:p>
        </p:txBody>
      </p:sp>
      <p:sp>
        <p:nvSpPr>
          <p:cNvPr id="53303" name="Text Box 59"/>
          <p:cNvSpPr txBox="1">
            <a:spLocks noChangeArrowheads="1"/>
          </p:cNvSpPr>
          <p:nvPr/>
        </p:nvSpPr>
        <p:spPr bwMode="auto">
          <a:xfrm>
            <a:off x="8655050" y="64008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20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sp>
        <p:nvSpPr>
          <p:cNvPr id="53304" name="Text Box 23"/>
          <p:cNvSpPr txBox="1">
            <a:spLocks noChangeArrowheads="1"/>
          </p:cNvSpPr>
          <p:nvPr/>
        </p:nvSpPr>
        <p:spPr bwMode="auto">
          <a:xfrm>
            <a:off x="215900" y="325438"/>
            <a:ext cx="7486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7.2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波源静止,接收器运动 (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i="1">
                <a:solidFill>
                  <a:srgbClr val="0000CC"/>
                </a:solidFill>
                <a:latin typeface="Times New Roman" panose="02020603050405020304" pitchFamily="18" charset="0"/>
              </a:rPr>
              <a:t>S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=0</a:t>
            </a:r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i="1">
                <a:solidFill>
                  <a:srgbClr val="0000CC"/>
                </a:solidFill>
                <a:latin typeface="Times New Roman" panose="02020603050405020304" pitchFamily="18" charset="0"/>
              </a:rPr>
              <a:t>R   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0)</a:t>
            </a:r>
          </a:p>
        </p:txBody>
      </p:sp>
      <p:graphicFrame>
        <p:nvGraphicFramePr>
          <p:cNvPr id="53305" name="Object 16"/>
          <p:cNvGraphicFramePr>
            <a:graphicFrameLocks noChangeAspect="1"/>
          </p:cNvGraphicFramePr>
          <p:nvPr/>
        </p:nvGraphicFramePr>
        <p:xfrm>
          <a:off x="5703888" y="412750"/>
          <a:ext cx="3746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10" name="Equation" r:id="rId31" imgW="139700" imgH="139700" progId="Equation.DSMT4">
                  <p:embed/>
                </p:oleObj>
              </mc:Choice>
              <mc:Fallback>
                <p:oleObj name="Equation" r:id="rId31" imgW="139700" imgH="1397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3888" y="412750"/>
                        <a:ext cx="3746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50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50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0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0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0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5" dur="500"/>
                                        <p:tgtEl>
                                          <p:spTgt spid="50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0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0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0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0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0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0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0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0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0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0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0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0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0" dur="500"/>
                                        <p:tgtEl>
                                          <p:spTgt spid="50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0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0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1" dur="500"/>
                                        <p:tgtEl>
                                          <p:spTgt spid="50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0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0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2" dur="500"/>
                                        <p:tgtEl>
                                          <p:spTgt spid="50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0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0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50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50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50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50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50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0" dur="500"/>
                                        <p:tgtEl>
                                          <p:spTgt spid="50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50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0" dur="500"/>
                                        <p:tgtEl>
                                          <p:spTgt spid="50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50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0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animBg="1"/>
      <p:bldP spid="50196" grpId="0" animBg="1"/>
      <p:bldP spid="50199" grpId="0" autoUpdateAnimBg="0"/>
      <p:bldP spid="50201" grpId="0" autoUpdateAnimBg="0"/>
      <p:bldP spid="50202" grpId="0" autoUpdateAnimBg="0"/>
      <p:bldP spid="50203" grpId="0" autoUpdateAnimBg="0"/>
      <p:bldP spid="50204" grpId="0" autoUpdateAnimBg="0"/>
      <p:bldP spid="50206" grpId="0" animBg="1" autoUpdateAnimBg="0"/>
      <p:bldP spid="50207" grpId="0" animBg="1" autoUpdateAnimBg="0"/>
      <p:bldP spid="50208" grpId="0" animBg="1" autoUpdateAnimBg="0"/>
      <p:bldP spid="50209" grpId="0" animBg="1" autoUpdateAnimBg="0"/>
      <p:bldP spid="50210" grpId="0" bldLvl="0" animBg="1" autoUpdateAnimBg="0"/>
      <p:bldP spid="50211" grpId="0" bldLvl="0" animBg="1" autoUpdateAnimBg="0"/>
      <p:bldP spid="50212" grpId="0" bldLvl="0" animBg="1" autoUpdateAnimBg="0"/>
      <p:bldP spid="50213" grpId="0" bldLvl="0" animBg="1" autoUpdateAnimBg="0"/>
      <p:bldP spid="50214" grpId="0" bldLvl="0" animBg="1" autoUpdateAnimBg="0"/>
      <p:bldP spid="50215" grpId="0" animBg="1"/>
      <p:bldP spid="50216" grpId="0" animBg="1"/>
      <p:bldP spid="50219" grpId="0" animBg="1"/>
      <p:bldP spid="50220" grpId="0" animBg="1"/>
      <p:bldP spid="50223" grpId="0" autoUpdateAnimBg="0"/>
      <p:bldP spid="50224" grpId="0" animBg="1"/>
      <p:bldP spid="50225" grpId="0" animBg="1"/>
      <p:bldP spid="50227" grpId="0" bldLvl="0" animBg="1" autoUpdateAnimBg="0"/>
      <p:bldP spid="50228" grpId="0" autoUpdateAnimBg="0"/>
      <p:bldP spid="50230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/>
          <p:cNvSpPr txBox="1">
            <a:spLocks noChangeArrowheads="1"/>
          </p:cNvSpPr>
          <p:nvPr/>
        </p:nvSpPr>
        <p:spPr bwMode="auto">
          <a:xfrm>
            <a:off x="1042988" y="1709738"/>
            <a:ext cx="29511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r>
              <a:rPr lang="zh-CN" altLang="en-US" baseline="0">
                <a:latin typeface="Times New Roman" panose="02020603050405020304" pitchFamily="18" charset="0"/>
              </a:rPr>
              <a:t>远离</a:t>
            </a:r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r>
              <a:rPr lang="zh-CN" altLang="en-US" baseline="0">
                <a:latin typeface="Times New Roman" panose="02020603050405020304" pitchFamily="18" charset="0"/>
              </a:rPr>
              <a:t>则</a:t>
            </a:r>
          </a:p>
        </p:txBody>
      </p:sp>
      <p:graphicFrame>
        <p:nvGraphicFramePr>
          <p:cNvPr id="51203" name="Object 2"/>
          <p:cNvGraphicFramePr>
            <a:graphicFrameLocks noChangeAspect="1"/>
          </p:cNvGraphicFramePr>
          <p:nvPr/>
        </p:nvGraphicFramePr>
        <p:xfrm>
          <a:off x="2106613" y="2106613"/>
          <a:ext cx="1952625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9" name="Equation" r:id="rId3" imgW="1828800" imgH="774700" progId="Equation.DSMT4">
                  <p:embed/>
                </p:oleObj>
              </mc:Choice>
              <mc:Fallback>
                <p:oleObj name="Equation" r:id="rId3" imgW="1828800" imgH="7747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6613" y="2106613"/>
                        <a:ext cx="1952625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4292600" y="2239963"/>
            <a:ext cx="19351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变小</a:t>
            </a:r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107950" y="3465513"/>
            <a:ext cx="53641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7.4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接收器、波源都运动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370013" y="4349750"/>
            <a:ext cx="2630487" cy="519113"/>
            <a:chOff x="-43" y="0"/>
            <a:chExt cx="1657" cy="327"/>
          </a:xfrm>
        </p:grpSpPr>
        <p:sp>
          <p:nvSpPr>
            <p:cNvPr id="54309" name="Rectangle 7"/>
            <p:cNvSpPr>
              <a:spLocks noChangeArrowheads="1"/>
            </p:cNvSpPr>
            <p:nvPr/>
          </p:nvSpPr>
          <p:spPr bwMode="auto">
            <a:xfrm>
              <a:off x="92" y="0"/>
              <a:ext cx="152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aseline="0">
                  <a:latin typeface="Times New Roman" panose="02020603050405020304" pitchFamily="18" charset="0"/>
                </a:rPr>
                <a:t> 收到的频率为</a:t>
              </a:r>
            </a:p>
          </p:txBody>
        </p:sp>
        <p:graphicFrame>
          <p:nvGraphicFramePr>
            <p:cNvPr id="54310" name="Object 9"/>
            <p:cNvGraphicFramePr>
              <a:graphicFrameLocks noChangeAspect="1"/>
            </p:cNvGraphicFramePr>
            <p:nvPr/>
          </p:nvGraphicFramePr>
          <p:xfrm>
            <a:off x="-43" y="33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520" name="Equation" r:id="rId5" imgW="152268" imgH="164957" progId="Equation.DSMT4">
                    <p:embed/>
                  </p:oleObj>
                </mc:Choice>
                <mc:Fallback>
                  <p:oleObj name="Equation" r:id="rId5" imgW="152268" imgH="164957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3" y="33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1209" name="Object 3"/>
          <p:cNvGraphicFramePr>
            <a:graphicFrameLocks noChangeAspect="1"/>
          </p:cNvGraphicFramePr>
          <p:nvPr/>
        </p:nvGraphicFramePr>
        <p:xfrm>
          <a:off x="4214813" y="4048125"/>
          <a:ext cx="2159000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21" name="Equation" r:id="rId7" imgW="1866090" imgH="863225" progId="Equation.DSMT4">
                  <p:embed/>
                </p:oleObj>
              </mc:Choice>
              <mc:Fallback>
                <p:oleObj name="Equation" r:id="rId7" imgW="1866090" imgH="863225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813" y="4048125"/>
                        <a:ext cx="2159000" cy="104457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0" name="Text Box 10"/>
          <p:cNvSpPr txBox="1">
            <a:spLocks noChangeArrowheads="1"/>
          </p:cNvSpPr>
          <p:nvPr/>
        </p:nvSpPr>
        <p:spPr bwMode="auto">
          <a:xfrm>
            <a:off x="3200400" y="5381625"/>
            <a:ext cx="3856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靠近运动，取上面符号</a:t>
            </a:r>
          </a:p>
        </p:txBody>
      </p:sp>
      <p:sp>
        <p:nvSpPr>
          <p:cNvPr id="51211" name="Rectangle 11"/>
          <p:cNvSpPr>
            <a:spLocks noChangeArrowheads="1"/>
          </p:cNvSpPr>
          <p:nvPr/>
        </p:nvSpPr>
        <p:spPr bwMode="auto">
          <a:xfrm>
            <a:off x="3200400" y="5845175"/>
            <a:ext cx="3927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远离运动，取下面符号</a:t>
            </a:r>
          </a:p>
        </p:txBody>
      </p:sp>
      <p:sp>
        <p:nvSpPr>
          <p:cNvPr id="51212" name="AutoShape 12"/>
          <p:cNvSpPr>
            <a:spLocks/>
          </p:cNvSpPr>
          <p:nvPr/>
        </p:nvSpPr>
        <p:spPr bwMode="auto">
          <a:xfrm>
            <a:off x="3059113" y="5481638"/>
            <a:ext cx="139700" cy="762000"/>
          </a:xfrm>
          <a:prstGeom prst="leftBrace">
            <a:avLst>
              <a:gd name="adj1" fmla="val 45455"/>
              <a:gd name="adj2" fmla="val 50000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800" b="0" baseline="0"/>
          </a:p>
        </p:txBody>
      </p:sp>
      <p:sp>
        <p:nvSpPr>
          <p:cNvPr id="51213" name="Text Box 13"/>
          <p:cNvSpPr txBox="1">
            <a:spLocks noChangeArrowheads="1"/>
          </p:cNvSpPr>
          <p:nvPr/>
        </p:nvSpPr>
        <p:spPr bwMode="auto">
          <a:xfrm>
            <a:off x="2124075" y="5589588"/>
            <a:ext cx="23415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注意</a:t>
            </a:r>
          </a:p>
        </p:txBody>
      </p:sp>
      <p:graphicFrame>
        <p:nvGraphicFramePr>
          <p:cNvPr id="51214" name="Object 4"/>
          <p:cNvGraphicFramePr>
            <a:graphicFrameLocks noChangeAspect="1"/>
          </p:cNvGraphicFramePr>
          <p:nvPr/>
        </p:nvGraphicFramePr>
        <p:xfrm>
          <a:off x="2047875" y="846138"/>
          <a:ext cx="218281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22" name="Equation" r:id="rId9" imgW="1815312" imgH="774364" progId="Equation.DSMT4">
                  <p:embed/>
                </p:oleObj>
              </mc:Choice>
              <mc:Fallback>
                <p:oleObj name="Equation" r:id="rId9" imgW="1815312" imgH="774364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875" y="846138"/>
                        <a:ext cx="2182813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5" name="Text Box 35"/>
          <p:cNvSpPr txBox="1">
            <a:spLocks noChangeArrowheads="1"/>
          </p:cNvSpPr>
          <p:nvPr/>
        </p:nvSpPr>
        <p:spPr bwMode="auto">
          <a:xfrm>
            <a:off x="4319588" y="982663"/>
            <a:ext cx="15367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变大</a:t>
            </a:r>
          </a:p>
        </p:txBody>
      </p:sp>
      <p:sp>
        <p:nvSpPr>
          <p:cNvPr id="51216" name="Text Box 36"/>
          <p:cNvSpPr txBox="1">
            <a:spLocks noChangeArrowheads="1"/>
          </p:cNvSpPr>
          <p:nvPr/>
        </p:nvSpPr>
        <p:spPr bwMode="auto">
          <a:xfrm>
            <a:off x="1042988" y="414338"/>
            <a:ext cx="29511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r>
              <a:rPr lang="zh-CN" altLang="en-US" baseline="0">
                <a:latin typeface="Times New Roman" panose="02020603050405020304" pitchFamily="18" charset="0"/>
              </a:rPr>
              <a:t>接近</a:t>
            </a:r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r>
              <a:rPr lang="zh-CN" altLang="en-US" baseline="0">
                <a:latin typeface="Times New Roman" panose="02020603050405020304" pitchFamily="18" charset="0"/>
              </a:rPr>
              <a:t>则</a:t>
            </a:r>
          </a:p>
        </p:txBody>
      </p:sp>
      <p:sp>
        <p:nvSpPr>
          <p:cNvPr id="54287" name="Text Box 37"/>
          <p:cNvSpPr txBox="1">
            <a:spLocks noChangeArrowheads="1"/>
          </p:cNvSpPr>
          <p:nvPr/>
        </p:nvSpPr>
        <p:spPr bwMode="auto">
          <a:xfrm>
            <a:off x="8661400" y="64008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21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sp>
        <p:nvSpPr>
          <p:cNvPr id="38" name="TextBox 18">
            <a:hlinkClick r:id="rId11" action="ppaction://hlinkfile"/>
          </p:cNvPr>
          <p:cNvSpPr txBox="1">
            <a:spLocks noChangeArrowheads="1"/>
          </p:cNvSpPr>
          <p:nvPr/>
        </p:nvSpPr>
        <p:spPr bwMode="auto">
          <a:xfrm>
            <a:off x="7392988" y="6126163"/>
            <a:ext cx="1211262" cy="400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u="sng" baseline="0">
                <a:solidFill>
                  <a:srgbClr val="FF0000"/>
                </a:solidFill>
              </a:rPr>
              <a:t>两只老虎</a:t>
            </a:r>
          </a:p>
        </p:txBody>
      </p:sp>
      <p:grpSp>
        <p:nvGrpSpPr>
          <p:cNvPr id="54289" name="组合 3"/>
          <p:cNvGrpSpPr>
            <a:grpSpLocks/>
          </p:cNvGrpSpPr>
          <p:nvPr/>
        </p:nvGrpSpPr>
        <p:grpSpPr bwMode="auto">
          <a:xfrm>
            <a:off x="5803900" y="549275"/>
            <a:ext cx="2835275" cy="2590800"/>
            <a:chOff x="5803900" y="548680"/>
            <a:chExt cx="2835275" cy="2590800"/>
          </a:xfrm>
        </p:grpSpPr>
        <p:sp>
          <p:nvSpPr>
            <p:cNvPr id="54290" name="Oval 34"/>
            <p:cNvSpPr>
              <a:spLocks noChangeArrowheads="1"/>
            </p:cNvSpPr>
            <p:nvPr/>
          </p:nvSpPr>
          <p:spPr bwMode="auto">
            <a:xfrm>
              <a:off x="5803900" y="548680"/>
              <a:ext cx="2647950" cy="2590800"/>
            </a:xfrm>
            <a:prstGeom prst="ellips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4291" name="Oval 35"/>
            <p:cNvSpPr>
              <a:spLocks noChangeArrowheads="1"/>
            </p:cNvSpPr>
            <p:nvPr/>
          </p:nvSpPr>
          <p:spPr bwMode="auto">
            <a:xfrm>
              <a:off x="6386513" y="929680"/>
              <a:ext cx="1989137" cy="1889125"/>
            </a:xfrm>
            <a:prstGeom prst="ellips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4292" name="Oval 36"/>
            <p:cNvSpPr>
              <a:spLocks noChangeArrowheads="1"/>
            </p:cNvSpPr>
            <p:nvPr/>
          </p:nvSpPr>
          <p:spPr bwMode="auto">
            <a:xfrm>
              <a:off x="6851650" y="1234480"/>
              <a:ext cx="1422400" cy="1371600"/>
            </a:xfrm>
            <a:prstGeom prst="ellips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4293" name="Oval 37"/>
            <p:cNvSpPr>
              <a:spLocks noChangeArrowheads="1"/>
            </p:cNvSpPr>
            <p:nvPr/>
          </p:nvSpPr>
          <p:spPr bwMode="auto">
            <a:xfrm>
              <a:off x="7308850" y="1539280"/>
              <a:ext cx="838200" cy="801688"/>
            </a:xfrm>
            <a:prstGeom prst="ellips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4294" name="Oval 38"/>
            <p:cNvSpPr>
              <a:spLocks noChangeArrowheads="1"/>
            </p:cNvSpPr>
            <p:nvPr/>
          </p:nvSpPr>
          <p:spPr bwMode="auto">
            <a:xfrm>
              <a:off x="7689850" y="1844080"/>
              <a:ext cx="104775" cy="1079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4295" name="Oval 39"/>
            <p:cNvSpPr>
              <a:spLocks noChangeArrowheads="1"/>
            </p:cNvSpPr>
            <p:nvPr/>
          </p:nvSpPr>
          <p:spPr bwMode="auto">
            <a:xfrm>
              <a:off x="7461250" y="1844080"/>
              <a:ext cx="106363" cy="1079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4296" name="Oval 40"/>
            <p:cNvSpPr>
              <a:spLocks noChangeArrowheads="1"/>
            </p:cNvSpPr>
            <p:nvPr/>
          </p:nvSpPr>
          <p:spPr bwMode="auto">
            <a:xfrm>
              <a:off x="7232650" y="1844080"/>
              <a:ext cx="106363" cy="1079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4297" name="Oval 41"/>
            <p:cNvSpPr>
              <a:spLocks noChangeArrowheads="1"/>
            </p:cNvSpPr>
            <p:nvPr/>
          </p:nvSpPr>
          <p:spPr bwMode="auto">
            <a:xfrm>
              <a:off x="7021513" y="1855193"/>
              <a:ext cx="104775" cy="1079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4298" name="Rectangle 42"/>
            <p:cNvSpPr>
              <a:spLocks noChangeArrowheads="1"/>
            </p:cNvSpPr>
            <p:nvPr/>
          </p:nvSpPr>
          <p:spPr bwMode="auto">
            <a:xfrm>
              <a:off x="8078788" y="1855193"/>
              <a:ext cx="106362" cy="107950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4299" name="Line 43"/>
            <p:cNvSpPr>
              <a:spLocks noChangeShapeType="1"/>
            </p:cNvSpPr>
            <p:nvPr/>
          </p:nvSpPr>
          <p:spPr bwMode="auto">
            <a:xfrm>
              <a:off x="8450263" y="1801218"/>
              <a:ext cx="0" cy="21431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0" name="Line 44"/>
            <p:cNvSpPr>
              <a:spLocks noChangeShapeType="1"/>
            </p:cNvSpPr>
            <p:nvPr/>
          </p:nvSpPr>
          <p:spPr bwMode="auto">
            <a:xfrm>
              <a:off x="8451850" y="1158280"/>
              <a:ext cx="0" cy="8032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4301" name="Object 10"/>
            <p:cNvGraphicFramePr>
              <a:graphicFrameLocks noChangeAspect="1"/>
            </p:cNvGraphicFramePr>
            <p:nvPr/>
          </p:nvGraphicFramePr>
          <p:xfrm>
            <a:off x="6745288" y="1707555"/>
            <a:ext cx="247650" cy="287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523" name="Equation" r:id="rId12" imgW="279279" imgH="317362" progId="Equation.DSMT4">
                    <p:embed/>
                  </p:oleObj>
                </mc:Choice>
                <mc:Fallback>
                  <p:oleObj name="Equation" r:id="rId12" imgW="279279" imgH="317362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45288" y="1707555"/>
                          <a:ext cx="247650" cy="287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302" name="Object 11"/>
            <p:cNvGraphicFramePr>
              <a:graphicFrameLocks noChangeAspect="1"/>
            </p:cNvGraphicFramePr>
            <p:nvPr/>
          </p:nvGraphicFramePr>
          <p:xfrm>
            <a:off x="7915275" y="1528168"/>
            <a:ext cx="322263" cy="35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524" name="Equation" r:id="rId14" imgW="152268" imgH="164957" progId="Equation.DSMT4">
                    <p:embed/>
                  </p:oleObj>
                </mc:Choice>
                <mc:Fallback>
                  <p:oleObj name="Equation" r:id="rId14" imgW="152268" imgH="164957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15275" y="1528168"/>
                          <a:ext cx="322263" cy="3540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303" name="Line 47"/>
            <p:cNvSpPr>
              <a:spLocks noChangeShapeType="1"/>
            </p:cNvSpPr>
            <p:nvPr/>
          </p:nvSpPr>
          <p:spPr bwMode="auto">
            <a:xfrm>
              <a:off x="8147050" y="1310680"/>
              <a:ext cx="2127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4" name="Line 48"/>
            <p:cNvSpPr>
              <a:spLocks noChangeShapeType="1"/>
            </p:cNvSpPr>
            <p:nvPr/>
          </p:nvSpPr>
          <p:spPr bwMode="auto">
            <a:xfrm flipH="1">
              <a:off x="8451850" y="1310680"/>
              <a:ext cx="152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4305" name="Object 12"/>
            <p:cNvGraphicFramePr>
              <a:graphicFrameLocks noChangeAspect="1"/>
            </p:cNvGraphicFramePr>
            <p:nvPr/>
          </p:nvGraphicFramePr>
          <p:xfrm>
            <a:off x="8296275" y="842368"/>
            <a:ext cx="3429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525" name="Equation" r:id="rId16" imgW="330057" imgH="330057" progId="Equation.DSMT4">
                    <p:embed/>
                  </p:oleObj>
                </mc:Choice>
                <mc:Fallback>
                  <p:oleObj name="Equation" r:id="rId16" imgW="330057" imgH="330057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96275" y="842368"/>
                          <a:ext cx="342900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306" name="Line 52"/>
            <p:cNvSpPr>
              <a:spLocks noChangeShapeType="1"/>
            </p:cNvSpPr>
            <p:nvPr/>
          </p:nvSpPr>
          <p:spPr bwMode="auto">
            <a:xfrm>
              <a:off x="8375650" y="1158280"/>
              <a:ext cx="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7" name="Line 53"/>
            <p:cNvSpPr>
              <a:spLocks noChangeShapeType="1"/>
            </p:cNvSpPr>
            <p:nvPr/>
          </p:nvSpPr>
          <p:spPr bwMode="auto">
            <a:xfrm>
              <a:off x="7156450" y="1767880"/>
              <a:ext cx="304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4308" name="Object 14"/>
            <p:cNvGraphicFramePr>
              <a:graphicFrameLocks noChangeAspect="1"/>
            </p:cNvGraphicFramePr>
            <p:nvPr/>
          </p:nvGraphicFramePr>
          <p:xfrm>
            <a:off x="7202488" y="1420218"/>
            <a:ext cx="307975" cy="341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526" name="Equation" r:id="rId18" imgW="393529" imgH="431613" progId="Equation.DSMT4">
                    <p:embed/>
                  </p:oleObj>
                </mc:Choice>
                <mc:Fallback>
                  <p:oleObj name="Equation" r:id="rId18" imgW="393529" imgH="431613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2488" y="1420218"/>
                          <a:ext cx="307975" cy="341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5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1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1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5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 autoUpdateAnimBg="0"/>
      <p:bldP spid="51204" grpId="0" autoUpdateAnimBg="0"/>
      <p:bldP spid="51205" grpId="0" autoUpdateAnimBg="0"/>
      <p:bldP spid="51210" grpId="0" autoUpdateAnimBg="0"/>
      <p:bldP spid="51211" grpId="0" autoUpdateAnimBg="0"/>
      <p:bldP spid="51212" grpId="0" animBg="1" autoUpdateAnimBg="0"/>
      <p:bldP spid="51213" grpId="0" autoUpdateAnimBg="0"/>
      <p:bldP spid="51215" grpId="0" autoUpdateAnimBg="0"/>
      <p:bldP spid="51216" grpId="0" autoUpdateAnimBg="0"/>
      <p:bldP spid="3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271463" y="3429000"/>
            <a:ext cx="48847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rgbClr val="FF9900"/>
              </a:buClr>
            </a:pPr>
            <a:r>
              <a:rPr lang="zh-CN" altLang="en-US" baseline="0">
                <a:latin typeface="Times New Roman" panose="02020603050405020304" pitchFamily="18" charset="0"/>
              </a:rPr>
              <a:t>若波源速度超过波速 (</a:t>
            </a:r>
            <a:r>
              <a:rPr lang="zh-CN" altLang="en-US" i="1" baseline="0">
                <a:latin typeface="Times New Roman" panose="02020603050405020304" pitchFamily="18" charset="0"/>
              </a:rPr>
              <a:t>V</a:t>
            </a:r>
            <a:r>
              <a:rPr lang="zh-CN" altLang="en-US" i="1">
                <a:latin typeface="Times New Roman" panose="02020603050405020304" pitchFamily="18" charset="0"/>
              </a:rPr>
              <a:t>S  </a:t>
            </a:r>
            <a:r>
              <a:rPr lang="zh-CN" altLang="en-US" baseline="0">
                <a:latin typeface="Times New Roman" panose="02020603050405020304" pitchFamily="18" charset="0"/>
              </a:rPr>
              <a:t>&gt; </a:t>
            </a:r>
            <a:r>
              <a:rPr lang="zh-CN" altLang="en-US" i="1" baseline="0">
                <a:latin typeface="Times New Roman" panose="02020603050405020304" pitchFamily="18" charset="0"/>
              </a:rPr>
              <a:t>u</a:t>
            </a:r>
            <a:r>
              <a:rPr lang="zh-CN" altLang="en-US" baseline="0">
                <a:latin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54276" name="Object 2"/>
          <p:cNvGraphicFramePr>
            <a:graphicFrameLocks noChangeAspect="1"/>
          </p:cNvGraphicFramePr>
          <p:nvPr/>
        </p:nvGraphicFramePr>
        <p:xfrm>
          <a:off x="3586163" y="5254625"/>
          <a:ext cx="1535112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87" name="Equation" r:id="rId3" imgW="1435100" imgH="787400" progId="Equation.DSMT4">
                  <p:embed/>
                </p:oleObj>
              </mc:Choice>
              <mc:Fallback>
                <p:oleObj name="Equation" r:id="rId3" imgW="1435100" imgH="7874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6163" y="5254625"/>
                        <a:ext cx="1535112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94"/>
          <p:cNvGrpSpPr>
            <a:grpSpLocks/>
          </p:cNvGrpSpPr>
          <p:nvPr/>
        </p:nvGrpSpPr>
        <p:grpSpPr bwMode="auto">
          <a:xfrm>
            <a:off x="774700" y="4268788"/>
            <a:ext cx="2438400" cy="2052637"/>
            <a:chOff x="5562600" y="2443149"/>
            <a:chExt cx="2438400" cy="2052637"/>
          </a:xfrm>
        </p:grpSpPr>
        <p:sp>
          <p:nvSpPr>
            <p:cNvPr id="55330" name="Line 7"/>
            <p:cNvSpPr>
              <a:spLocks noChangeShapeType="1"/>
            </p:cNvSpPr>
            <p:nvPr/>
          </p:nvSpPr>
          <p:spPr bwMode="auto">
            <a:xfrm>
              <a:off x="5562600" y="3206750"/>
              <a:ext cx="2438400" cy="1588"/>
            </a:xfrm>
            <a:prstGeom prst="line">
              <a:avLst/>
            </a:prstGeom>
            <a:noFill/>
            <a:ln w="28575">
              <a:solidFill>
                <a:srgbClr val="FF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5331" name="组合 93"/>
            <p:cNvGrpSpPr>
              <a:grpSpLocks/>
            </p:cNvGrpSpPr>
            <p:nvPr/>
          </p:nvGrpSpPr>
          <p:grpSpPr bwMode="auto">
            <a:xfrm>
              <a:off x="5618163" y="2443149"/>
              <a:ext cx="2238375" cy="2052637"/>
              <a:chOff x="5618163" y="2443163"/>
              <a:chExt cx="2238375" cy="2052637"/>
            </a:xfrm>
          </p:grpSpPr>
          <p:sp>
            <p:nvSpPr>
              <p:cNvPr id="55332" name="Line 6"/>
              <p:cNvSpPr>
                <a:spLocks noChangeShapeType="1"/>
              </p:cNvSpPr>
              <p:nvPr/>
            </p:nvSpPr>
            <p:spPr bwMode="auto">
              <a:xfrm flipH="1">
                <a:off x="6181725" y="2674938"/>
                <a:ext cx="200025" cy="54292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3" name="Line 8"/>
              <p:cNvSpPr>
                <a:spLocks noChangeShapeType="1"/>
              </p:cNvSpPr>
              <p:nvPr/>
            </p:nvSpPr>
            <p:spPr bwMode="auto">
              <a:xfrm>
                <a:off x="5807075" y="2443163"/>
                <a:ext cx="2049463" cy="765175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4" name="Line 9"/>
              <p:cNvSpPr>
                <a:spLocks noChangeShapeType="1"/>
              </p:cNvSpPr>
              <p:nvPr/>
            </p:nvSpPr>
            <p:spPr bwMode="auto">
              <a:xfrm flipV="1">
                <a:off x="5807075" y="3206750"/>
                <a:ext cx="2049463" cy="763588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5" name="Oval 10"/>
              <p:cNvSpPr>
                <a:spLocks noChangeArrowheads="1"/>
              </p:cNvSpPr>
              <p:nvPr/>
            </p:nvSpPr>
            <p:spPr bwMode="auto">
              <a:xfrm>
                <a:off x="5618163" y="2630488"/>
                <a:ext cx="1141412" cy="1141412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55336" name="Oval 11"/>
              <p:cNvSpPr>
                <a:spLocks noChangeArrowheads="1"/>
              </p:cNvSpPr>
              <p:nvPr/>
            </p:nvSpPr>
            <p:spPr bwMode="auto">
              <a:xfrm>
                <a:off x="6726238" y="2908300"/>
                <a:ext cx="554037" cy="576263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55337" name="Rectangle 12"/>
              <p:cNvSpPr>
                <a:spLocks noChangeArrowheads="1"/>
              </p:cNvSpPr>
              <p:nvPr/>
            </p:nvSpPr>
            <p:spPr bwMode="auto">
              <a:xfrm>
                <a:off x="6548438" y="2925763"/>
                <a:ext cx="244475" cy="3095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baseline="0">
                    <a:latin typeface="Times New Roman" panose="02020603050405020304" pitchFamily="18" charset="0"/>
                  </a:rPr>
                  <a:t>·</a:t>
                </a:r>
              </a:p>
              <a:p>
                <a:pPr algn="just" eaLnBrk="1" hangingPunct="1"/>
                <a:endParaRPr lang="zh-CN" altLang="en-US" baseline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38" name="Oval 13"/>
              <p:cNvSpPr>
                <a:spLocks noChangeArrowheads="1"/>
              </p:cNvSpPr>
              <p:nvPr/>
            </p:nvSpPr>
            <p:spPr bwMode="auto">
              <a:xfrm>
                <a:off x="6183313" y="2774950"/>
                <a:ext cx="831850" cy="852488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55339" name="Rectangle 14"/>
              <p:cNvSpPr>
                <a:spLocks noChangeArrowheads="1"/>
              </p:cNvSpPr>
              <p:nvPr/>
            </p:nvSpPr>
            <p:spPr bwMode="auto">
              <a:xfrm>
                <a:off x="7353300" y="2881313"/>
                <a:ext cx="209550" cy="222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baseline="0">
                    <a:latin typeface="Times New Roman" panose="02020603050405020304" pitchFamily="18" charset="0"/>
                  </a:rPr>
                  <a:t>·</a:t>
                </a:r>
              </a:p>
              <a:p>
                <a:pPr algn="just" eaLnBrk="1" hangingPunct="1"/>
                <a:endParaRPr lang="zh-CN" altLang="en-US" baseline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40" name="Oval 15"/>
              <p:cNvSpPr>
                <a:spLocks noChangeArrowheads="1"/>
              </p:cNvSpPr>
              <p:nvPr/>
            </p:nvSpPr>
            <p:spPr bwMode="auto">
              <a:xfrm>
                <a:off x="7269163" y="3051175"/>
                <a:ext cx="311150" cy="300038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55341" name="Rectangle 16"/>
              <p:cNvSpPr>
                <a:spLocks noChangeArrowheads="1"/>
              </p:cNvSpPr>
              <p:nvPr/>
            </p:nvSpPr>
            <p:spPr bwMode="auto">
              <a:xfrm>
                <a:off x="5961063" y="2973388"/>
                <a:ext cx="200025" cy="28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i="1" baseline="0">
                    <a:latin typeface="Times New Roman" panose="02020603050405020304" pitchFamily="18" charset="0"/>
                  </a:rPr>
                  <a:t>S</a:t>
                </a:r>
              </a:p>
            </p:txBody>
          </p:sp>
          <p:sp>
            <p:nvSpPr>
              <p:cNvPr id="55342" name="Rectangle 17"/>
              <p:cNvSpPr>
                <a:spLocks noChangeArrowheads="1"/>
              </p:cNvSpPr>
              <p:nvPr/>
            </p:nvSpPr>
            <p:spPr bwMode="auto">
              <a:xfrm>
                <a:off x="5927725" y="2593975"/>
                <a:ext cx="631825" cy="287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i="1" baseline="0">
                    <a:latin typeface="Times New Roman" panose="02020603050405020304" pitchFamily="18" charset="0"/>
                  </a:rPr>
                  <a:t>u</a:t>
                </a:r>
                <a:r>
                  <a:rPr lang="zh-CN" altLang="en-US" i="1" baseline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</a:t>
                </a:r>
                <a:endParaRPr lang="zh-CN" altLang="en-US" i="1" baseline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43" name="Line 18"/>
              <p:cNvSpPr>
                <a:spLocks noChangeShapeType="1"/>
              </p:cNvSpPr>
              <p:nvPr/>
            </p:nvSpPr>
            <p:spPr bwMode="auto">
              <a:xfrm>
                <a:off x="6194425" y="3206750"/>
                <a:ext cx="0" cy="941388"/>
              </a:xfrm>
              <a:prstGeom prst="line">
                <a:avLst/>
              </a:prstGeom>
              <a:noFill/>
              <a:ln w="28575">
                <a:solidFill>
                  <a:srgbClr val="FF99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4" name="Line 19"/>
              <p:cNvSpPr>
                <a:spLocks noChangeShapeType="1"/>
              </p:cNvSpPr>
              <p:nvPr/>
            </p:nvSpPr>
            <p:spPr bwMode="auto">
              <a:xfrm>
                <a:off x="7834313" y="3195638"/>
                <a:ext cx="0" cy="941387"/>
              </a:xfrm>
              <a:prstGeom prst="line">
                <a:avLst/>
              </a:prstGeom>
              <a:noFill/>
              <a:ln w="28575">
                <a:solidFill>
                  <a:srgbClr val="FF99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5" name="Line 20"/>
              <p:cNvSpPr>
                <a:spLocks noChangeShapeType="1"/>
              </p:cNvSpPr>
              <p:nvPr/>
            </p:nvSpPr>
            <p:spPr bwMode="auto">
              <a:xfrm>
                <a:off x="6205538" y="3968750"/>
                <a:ext cx="1617662" cy="1588"/>
              </a:xfrm>
              <a:prstGeom prst="line">
                <a:avLst/>
              </a:prstGeom>
              <a:noFill/>
              <a:ln w="28575">
                <a:solidFill>
                  <a:srgbClr val="FF99FF"/>
                </a:solidFill>
                <a:round/>
                <a:headEnd type="triangle" w="med" len="sm"/>
                <a:tailEnd type="triangl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6" name="Rectangle 21"/>
              <p:cNvSpPr>
                <a:spLocks noChangeArrowheads="1"/>
              </p:cNvSpPr>
              <p:nvPr/>
            </p:nvSpPr>
            <p:spPr bwMode="auto">
              <a:xfrm>
                <a:off x="6848475" y="3937000"/>
                <a:ext cx="923925" cy="2587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i="1" baseline="0">
                    <a:latin typeface="Times New Roman" panose="02020603050405020304" pitchFamily="18" charset="0"/>
                  </a:rPr>
                  <a:t>V</a:t>
                </a:r>
                <a:r>
                  <a:rPr lang="zh-CN" altLang="en-US" i="1">
                    <a:latin typeface="Times New Roman" panose="02020603050405020304" pitchFamily="18" charset="0"/>
                  </a:rPr>
                  <a:t>s</a:t>
                </a:r>
                <a:r>
                  <a:rPr lang="zh-CN" altLang="en-US" i="1" baseline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</a:t>
                </a:r>
                <a:endParaRPr lang="zh-CN" altLang="en-US" i="1" baseline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47" name="Rectangle 22"/>
              <p:cNvSpPr>
                <a:spLocks noChangeArrowheads="1"/>
              </p:cNvSpPr>
              <p:nvPr/>
            </p:nvSpPr>
            <p:spPr bwMode="auto">
              <a:xfrm>
                <a:off x="6472238" y="4252913"/>
                <a:ext cx="1174750" cy="242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endParaRPr lang="zh-CN" altLang="en-US" baseline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48" name="Arc 23"/>
              <p:cNvSpPr>
                <a:spLocks/>
              </p:cNvSpPr>
              <p:nvPr/>
            </p:nvSpPr>
            <p:spPr bwMode="auto">
              <a:xfrm flipH="1">
                <a:off x="7213600" y="3006725"/>
                <a:ext cx="111125" cy="20161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9" name="Rectangle 24"/>
              <p:cNvSpPr>
                <a:spLocks noChangeArrowheads="1"/>
              </p:cNvSpPr>
              <p:nvPr/>
            </p:nvSpPr>
            <p:spPr bwMode="auto">
              <a:xfrm>
                <a:off x="6138863" y="2925763"/>
                <a:ext cx="255587" cy="265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baseline="0">
                    <a:latin typeface="Times New Roman" panose="02020603050405020304" pitchFamily="18" charset="0"/>
                  </a:rPr>
                  <a:t>·</a:t>
                </a:r>
              </a:p>
            </p:txBody>
          </p:sp>
          <p:sp>
            <p:nvSpPr>
              <p:cNvPr id="55350" name="Rectangle 25"/>
              <p:cNvSpPr>
                <a:spLocks noChangeArrowheads="1"/>
              </p:cNvSpPr>
              <p:nvPr/>
            </p:nvSpPr>
            <p:spPr bwMode="auto">
              <a:xfrm>
                <a:off x="6970713" y="2925763"/>
                <a:ext cx="220662" cy="265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baseline="0">
                    <a:latin typeface="Times New Roman" panose="02020603050405020304" pitchFamily="18" charset="0"/>
                  </a:rPr>
                  <a:t>·</a:t>
                </a:r>
              </a:p>
              <a:p>
                <a:pPr algn="just" eaLnBrk="1" hangingPunct="1"/>
                <a:endParaRPr lang="zh-CN" altLang="en-US" baseline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51" name="Oval 26"/>
              <p:cNvSpPr>
                <a:spLocks noChangeArrowheads="1"/>
              </p:cNvSpPr>
              <p:nvPr/>
            </p:nvSpPr>
            <p:spPr bwMode="auto">
              <a:xfrm>
                <a:off x="6161088" y="3106738"/>
                <a:ext cx="133350" cy="133350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55352" name="Oval 27"/>
              <p:cNvSpPr>
                <a:spLocks noChangeArrowheads="1"/>
              </p:cNvSpPr>
              <p:nvPr/>
            </p:nvSpPr>
            <p:spPr bwMode="auto">
              <a:xfrm>
                <a:off x="6559550" y="3106738"/>
                <a:ext cx="133350" cy="133350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55353" name="Oval 28"/>
              <p:cNvSpPr>
                <a:spLocks noChangeArrowheads="1"/>
              </p:cNvSpPr>
              <p:nvPr/>
            </p:nvSpPr>
            <p:spPr bwMode="auto">
              <a:xfrm>
                <a:off x="6959600" y="3106738"/>
                <a:ext cx="131763" cy="133350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55354" name="Oval 29"/>
              <p:cNvSpPr>
                <a:spLocks noChangeArrowheads="1"/>
              </p:cNvSpPr>
              <p:nvPr/>
            </p:nvSpPr>
            <p:spPr bwMode="auto">
              <a:xfrm>
                <a:off x="7358063" y="3106738"/>
                <a:ext cx="133350" cy="133350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55355" name="Oval 30"/>
              <p:cNvSpPr>
                <a:spLocks noChangeArrowheads="1"/>
              </p:cNvSpPr>
              <p:nvPr/>
            </p:nvSpPr>
            <p:spPr bwMode="auto">
              <a:xfrm>
                <a:off x="7691438" y="3106738"/>
                <a:ext cx="131762" cy="133350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55356" name="Rectangle 31"/>
              <p:cNvSpPr>
                <a:spLocks noChangeArrowheads="1"/>
              </p:cNvSpPr>
              <p:nvPr/>
            </p:nvSpPr>
            <p:spPr bwMode="auto">
              <a:xfrm>
                <a:off x="6992938" y="2859088"/>
                <a:ext cx="276225" cy="3095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i="1" baseline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</a:t>
                </a:r>
              </a:p>
            </p:txBody>
          </p:sp>
        </p:grpSp>
      </p:grpSp>
      <p:sp>
        <p:nvSpPr>
          <p:cNvPr id="24621" name="Rectangle 48"/>
          <p:cNvSpPr>
            <a:spLocks noChangeArrowheads="1"/>
          </p:cNvSpPr>
          <p:nvPr/>
        </p:nvSpPr>
        <p:spPr bwMode="auto">
          <a:xfrm>
            <a:off x="263525" y="361950"/>
            <a:ext cx="4746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F9900"/>
              </a:buClr>
            </a:pPr>
            <a:r>
              <a:rPr lang="zh-CN" altLang="en-US" baseline="0">
                <a:latin typeface="Times New Roman" panose="02020603050405020304" pitchFamily="18" charset="0"/>
              </a:rPr>
              <a:t>若波源速度小于波速 (</a:t>
            </a:r>
            <a:r>
              <a:rPr lang="zh-CN" altLang="en-US" i="1" baseline="0">
                <a:latin typeface="Times New Roman" panose="02020603050405020304" pitchFamily="18" charset="0"/>
              </a:rPr>
              <a:t>V</a:t>
            </a:r>
            <a:r>
              <a:rPr lang="zh-CN" altLang="en-US" i="1">
                <a:latin typeface="Times New Roman" panose="02020603050405020304" pitchFamily="18" charset="0"/>
              </a:rPr>
              <a:t>S  </a:t>
            </a:r>
            <a:r>
              <a:rPr lang="en-US" altLang="zh-CN" i="1" baseline="0">
                <a:latin typeface="Times New Roman" panose="02020603050405020304" pitchFamily="18" charset="0"/>
              </a:rPr>
              <a:t>&lt; </a:t>
            </a:r>
            <a:r>
              <a:rPr lang="zh-CN" altLang="en-US" i="1" baseline="0">
                <a:latin typeface="Times New Roman" panose="02020603050405020304" pitchFamily="18" charset="0"/>
              </a:rPr>
              <a:t>u</a:t>
            </a:r>
            <a:r>
              <a:rPr lang="zh-CN" altLang="en-US" baseline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55302" name="Text Box 97"/>
          <p:cNvSpPr txBox="1">
            <a:spLocks noChangeArrowheads="1"/>
          </p:cNvSpPr>
          <p:nvPr/>
        </p:nvSpPr>
        <p:spPr bwMode="auto">
          <a:xfrm>
            <a:off x="8640763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22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pic>
        <p:nvPicPr>
          <p:cNvPr id="24671" name="Picture 95" descr="C:\Documents and Settings\Administrator\桌面\220px-Cdoppl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3" y="763588"/>
            <a:ext cx="2794000" cy="351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100"/>
          <p:cNvGrpSpPr>
            <a:grpSpLocks/>
          </p:cNvGrpSpPr>
          <p:nvPr/>
        </p:nvGrpSpPr>
        <p:grpSpPr bwMode="auto">
          <a:xfrm>
            <a:off x="5849938" y="4270375"/>
            <a:ext cx="3030537" cy="1239838"/>
            <a:chOff x="5776929" y="4051254"/>
            <a:chExt cx="3030579" cy="1239932"/>
          </a:xfrm>
        </p:grpSpPr>
        <p:sp>
          <p:nvSpPr>
            <p:cNvPr id="55327" name="矩形 97"/>
            <p:cNvSpPr>
              <a:spLocks noChangeArrowheads="1"/>
            </p:cNvSpPr>
            <p:nvPr/>
          </p:nvSpPr>
          <p:spPr bwMode="auto">
            <a:xfrm>
              <a:off x="5860226" y="4051254"/>
              <a:ext cx="294728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baseline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Christian A. Doppler</a:t>
              </a:r>
              <a:endPara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328" name="矩形 98"/>
            <p:cNvSpPr>
              <a:spLocks noChangeArrowheads="1"/>
            </p:cNvSpPr>
            <p:nvPr/>
          </p:nvSpPr>
          <p:spPr bwMode="auto">
            <a:xfrm>
              <a:off x="6426225" y="4452922"/>
              <a:ext cx="1620860" cy="461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baseline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1803--1853</a:t>
              </a:r>
              <a:endPara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329" name="矩形 99"/>
            <p:cNvSpPr>
              <a:spLocks noChangeArrowheads="1"/>
            </p:cNvSpPr>
            <p:nvPr/>
          </p:nvSpPr>
          <p:spPr bwMode="auto">
            <a:xfrm>
              <a:off x="5776929" y="4891053"/>
              <a:ext cx="3006062" cy="400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aseline="0"/>
                <a:t>奥地利数学家、物理学家</a:t>
              </a:r>
            </a:p>
          </p:txBody>
        </p:sp>
      </p:grpSp>
      <p:pic>
        <p:nvPicPr>
          <p:cNvPr id="24672" name="Picture 96" descr="C:\Documents and Settings\Administrator\桌面\Doppler_effect.jpg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82888" y="946150"/>
            <a:ext cx="2452687" cy="24526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5" name="Text Box 2"/>
          <p:cNvSpPr txBox="1">
            <a:spLocks noChangeArrowheads="1"/>
          </p:cNvSpPr>
          <p:nvPr/>
        </p:nvSpPr>
        <p:spPr bwMode="auto">
          <a:xfrm>
            <a:off x="1519238" y="6303963"/>
            <a:ext cx="16017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rgbClr val="FF9900"/>
              </a:buClr>
            </a:pPr>
            <a:r>
              <a:rPr lang="zh-CN" altLang="en-US" baseline="0">
                <a:latin typeface="Times New Roman" panose="02020603050405020304" pitchFamily="18" charset="0"/>
              </a:rPr>
              <a:t>马赫锥</a:t>
            </a:r>
          </a:p>
        </p:txBody>
      </p:sp>
      <p:grpSp>
        <p:nvGrpSpPr>
          <p:cNvPr id="55307" name="组合 55"/>
          <p:cNvGrpSpPr>
            <a:grpSpLocks noChangeAspect="1"/>
          </p:cNvGrpSpPr>
          <p:nvPr/>
        </p:nvGrpSpPr>
        <p:grpSpPr bwMode="auto">
          <a:xfrm>
            <a:off x="311150" y="1157288"/>
            <a:ext cx="2271713" cy="2076450"/>
            <a:chOff x="5803900" y="548680"/>
            <a:chExt cx="2835275" cy="2590800"/>
          </a:xfrm>
        </p:grpSpPr>
        <p:sp>
          <p:nvSpPr>
            <p:cNvPr id="55308" name="Oval 34"/>
            <p:cNvSpPr>
              <a:spLocks noChangeArrowheads="1"/>
            </p:cNvSpPr>
            <p:nvPr/>
          </p:nvSpPr>
          <p:spPr bwMode="auto">
            <a:xfrm>
              <a:off x="5803900" y="548680"/>
              <a:ext cx="2647950" cy="2590800"/>
            </a:xfrm>
            <a:prstGeom prst="ellips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5309" name="Oval 35"/>
            <p:cNvSpPr>
              <a:spLocks noChangeArrowheads="1"/>
            </p:cNvSpPr>
            <p:nvPr/>
          </p:nvSpPr>
          <p:spPr bwMode="auto">
            <a:xfrm>
              <a:off x="6386513" y="929680"/>
              <a:ext cx="1989137" cy="1889125"/>
            </a:xfrm>
            <a:prstGeom prst="ellips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5310" name="Oval 36"/>
            <p:cNvSpPr>
              <a:spLocks noChangeArrowheads="1"/>
            </p:cNvSpPr>
            <p:nvPr/>
          </p:nvSpPr>
          <p:spPr bwMode="auto">
            <a:xfrm>
              <a:off x="6851650" y="1234480"/>
              <a:ext cx="1422400" cy="1371600"/>
            </a:xfrm>
            <a:prstGeom prst="ellips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5311" name="Oval 37"/>
            <p:cNvSpPr>
              <a:spLocks noChangeArrowheads="1"/>
            </p:cNvSpPr>
            <p:nvPr/>
          </p:nvSpPr>
          <p:spPr bwMode="auto">
            <a:xfrm>
              <a:off x="7308850" y="1539280"/>
              <a:ext cx="838200" cy="801688"/>
            </a:xfrm>
            <a:prstGeom prst="ellips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5312" name="Oval 38"/>
            <p:cNvSpPr>
              <a:spLocks noChangeArrowheads="1"/>
            </p:cNvSpPr>
            <p:nvPr/>
          </p:nvSpPr>
          <p:spPr bwMode="auto">
            <a:xfrm>
              <a:off x="7689850" y="1844080"/>
              <a:ext cx="104775" cy="1079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5313" name="Oval 39"/>
            <p:cNvSpPr>
              <a:spLocks noChangeArrowheads="1"/>
            </p:cNvSpPr>
            <p:nvPr/>
          </p:nvSpPr>
          <p:spPr bwMode="auto">
            <a:xfrm>
              <a:off x="7461250" y="1844080"/>
              <a:ext cx="106363" cy="1079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5314" name="Oval 40"/>
            <p:cNvSpPr>
              <a:spLocks noChangeArrowheads="1"/>
            </p:cNvSpPr>
            <p:nvPr/>
          </p:nvSpPr>
          <p:spPr bwMode="auto">
            <a:xfrm>
              <a:off x="7232650" y="1844080"/>
              <a:ext cx="106363" cy="1079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5315" name="Oval 41"/>
            <p:cNvSpPr>
              <a:spLocks noChangeArrowheads="1"/>
            </p:cNvSpPr>
            <p:nvPr/>
          </p:nvSpPr>
          <p:spPr bwMode="auto">
            <a:xfrm>
              <a:off x="7021513" y="1855193"/>
              <a:ext cx="104775" cy="1079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5316" name="Rectangle 42"/>
            <p:cNvSpPr>
              <a:spLocks noChangeArrowheads="1"/>
            </p:cNvSpPr>
            <p:nvPr/>
          </p:nvSpPr>
          <p:spPr bwMode="auto">
            <a:xfrm>
              <a:off x="8078788" y="1855193"/>
              <a:ext cx="106362" cy="107950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5317" name="Line 43"/>
            <p:cNvSpPr>
              <a:spLocks noChangeShapeType="1"/>
            </p:cNvSpPr>
            <p:nvPr/>
          </p:nvSpPr>
          <p:spPr bwMode="auto">
            <a:xfrm>
              <a:off x="8450263" y="1801218"/>
              <a:ext cx="0" cy="21431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8" name="Line 44"/>
            <p:cNvSpPr>
              <a:spLocks noChangeShapeType="1"/>
            </p:cNvSpPr>
            <p:nvPr/>
          </p:nvSpPr>
          <p:spPr bwMode="auto">
            <a:xfrm>
              <a:off x="8451850" y="1158280"/>
              <a:ext cx="0" cy="8032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5319" name="Object 10"/>
            <p:cNvGraphicFramePr>
              <a:graphicFrameLocks noChangeAspect="1"/>
            </p:cNvGraphicFramePr>
            <p:nvPr/>
          </p:nvGraphicFramePr>
          <p:xfrm>
            <a:off x="6745288" y="1707555"/>
            <a:ext cx="247650" cy="287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88" name="Equation" r:id="rId7" imgW="279279" imgH="317362" progId="Equation.DSMT4">
                    <p:embed/>
                  </p:oleObj>
                </mc:Choice>
                <mc:Fallback>
                  <p:oleObj name="Equation" r:id="rId7" imgW="279279" imgH="317362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45288" y="1707555"/>
                          <a:ext cx="247650" cy="287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20" name="Object 11"/>
            <p:cNvGraphicFramePr>
              <a:graphicFrameLocks noChangeAspect="1"/>
            </p:cNvGraphicFramePr>
            <p:nvPr/>
          </p:nvGraphicFramePr>
          <p:xfrm>
            <a:off x="7915275" y="1528168"/>
            <a:ext cx="322263" cy="35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89" name="Equation" r:id="rId9" imgW="152268" imgH="164957" progId="Equation.DSMT4">
                    <p:embed/>
                  </p:oleObj>
                </mc:Choice>
                <mc:Fallback>
                  <p:oleObj name="Equation" r:id="rId9" imgW="152268" imgH="164957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15275" y="1528168"/>
                          <a:ext cx="322263" cy="3540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21" name="Line 47"/>
            <p:cNvSpPr>
              <a:spLocks noChangeShapeType="1"/>
            </p:cNvSpPr>
            <p:nvPr/>
          </p:nvSpPr>
          <p:spPr bwMode="auto">
            <a:xfrm>
              <a:off x="8147050" y="1310680"/>
              <a:ext cx="2127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22" name="Line 48"/>
            <p:cNvSpPr>
              <a:spLocks noChangeShapeType="1"/>
            </p:cNvSpPr>
            <p:nvPr/>
          </p:nvSpPr>
          <p:spPr bwMode="auto">
            <a:xfrm flipH="1">
              <a:off x="8451850" y="1310680"/>
              <a:ext cx="152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5323" name="Object 12"/>
            <p:cNvGraphicFramePr>
              <a:graphicFrameLocks noChangeAspect="1"/>
            </p:cNvGraphicFramePr>
            <p:nvPr/>
          </p:nvGraphicFramePr>
          <p:xfrm>
            <a:off x="8296275" y="842368"/>
            <a:ext cx="3429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90" name="Equation" r:id="rId11" imgW="330057" imgH="330057" progId="Equation.DSMT4">
                    <p:embed/>
                  </p:oleObj>
                </mc:Choice>
                <mc:Fallback>
                  <p:oleObj name="Equation" r:id="rId11" imgW="330057" imgH="330057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96275" y="842368"/>
                          <a:ext cx="342900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24" name="Line 52"/>
            <p:cNvSpPr>
              <a:spLocks noChangeShapeType="1"/>
            </p:cNvSpPr>
            <p:nvPr/>
          </p:nvSpPr>
          <p:spPr bwMode="auto">
            <a:xfrm>
              <a:off x="8375650" y="1158280"/>
              <a:ext cx="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25" name="Line 53"/>
            <p:cNvSpPr>
              <a:spLocks noChangeShapeType="1"/>
            </p:cNvSpPr>
            <p:nvPr/>
          </p:nvSpPr>
          <p:spPr bwMode="auto">
            <a:xfrm>
              <a:off x="7156450" y="1767880"/>
              <a:ext cx="304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5326" name="Object 14"/>
            <p:cNvGraphicFramePr>
              <a:graphicFrameLocks noChangeAspect="1"/>
            </p:cNvGraphicFramePr>
            <p:nvPr/>
          </p:nvGraphicFramePr>
          <p:xfrm>
            <a:off x="7202488" y="1420218"/>
            <a:ext cx="307975" cy="341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91" name="Equation" r:id="rId13" imgW="393529" imgH="431613" progId="Equation.DSMT4">
                    <p:embed/>
                  </p:oleObj>
                </mc:Choice>
                <mc:Fallback>
                  <p:oleObj name="Equation" r:id="rId13" imgW="393529" imgH="431613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2488" y="1420218"/>
                          <a:ext cx="307975" cy="341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4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4" grpId="0"/>
      <p:bldP spid="24621" grpId="0"/>
      <p:bldP spid="5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13" y="393700"/>
            <a:ext cx="3627437" cy="236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350838"/>
            <a:ext cx="3375025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文本框 3"/>
          <p:cNvSpPr txBox="1">
            <a:spLocks noChangeArrowheads="1"/>
          </p:cNvSpPr>
          <p:nvPr/>
        </p:nvSpPr>
        <p:spPr bwMode="auto">
          <a:xfrm>
            <a:off x="2781300" y="2828925"/>
            <a:ext cx="4240213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>
                <a:latin typeface="仿宋" panose="02010609060101010101" pitchFamily="49" charset="-122"/>
                <a:ea typeface="仿宋" panose="02010609060101010101" pitchFamily="49" charset="-122"/>
              </a:rPr>
              <a:t>超音速飞机引起的“音爆”</a:t>
            </a:r>
          </a:p>
        </p:txBody>
      </p:sp>
      <p:sp>
        <p:nvSpPr>
          <p:cNvPr id="56325" name="TextBox 18">
            <a:hlinkClick r:id="rId4"/>
          </p:cNvPr>
          <p:cNvSpPr txBox="1">
            <a:spLocks noChangeArrowheads="1"/>
          </p:cNvSpPr>
          <p:nvPr/>
        </p:nvSpPr>
        <p:spPr bwMode="auto">
          <a:xfrm>
            <a:off x="7416800" y="3311525"/>
            <a:ext cx="14970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u="sng" baseline="0" dirty="0">
                <a:solidFill>
                  <a:srgbClr val="FF0000"/>
                </a:solidFill>
              </a:rPr>
              <a:t>战斗机音爆</a:t>
            </a:r>
          </a:p>
        </p:txBody>
      </p:sp>
      <p:sp>
        <p:nvSpPr>
          <p:cNvPr id="56326" name="TextBox 18">
            <a:hlinkClick r:id="rId5" action="ppaction://hlinkfile"/>
          </p:cNvPr>
          <p:cNvSpPr txBox="1">
            <a:spLocks noChangeArrowheads="1"/>
          </p:cNvSpPr>
          <p:nvPr/>
        </p:nvSpPr>
        <p:spPr bwMode="auto">
          <a:xfrm>
            <a:off x="7386638" y="2816225"/>
            <a:ext cx="14970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u="sng" baseline="0">
                <a:solidFill>
                  <a:srgbClr val="FF0000"/>
                </a:solidFill>
              </a:rPr>
              <a:t>飞机冲击波</a:t>
            </a:r>
          </a:p>
        </p:txBody>
      </p:sp>
      <p:pic>
        <p:nvPicPr>
          <p:cNvPr id="51208" name="Picture 8" descr="https://timgsa.baidu.com/timg?image&amp;quality=80&amp;size=b9999_10000&amp;sec=1571718135499&amp;di=a58ee1bf553070e86a7b49a270485c7d&amp;imgtype=0&amp;src=http%3A%2F%2Fpics4.baidu.com%2Ffeed%2F962bd40735fae6cda13c2d22c9619f2140a70fc5.jpeg%3Ftoken%3D3da915d9888187c1e3caada59e93ee66%26s%3D96BC75800EA909057E8929160300C09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3511550"/>
            <a:ext cx="5532437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3">
            <a:hlinkClick r:id="rId7"/>
          </p:cNvPr>
          <p:cNvSpPr txBox="1">
            <a:spLocks noChangeArrowheads="1"/>
          </p:cNvSpPr>
          <p:nvPr/>
        </p:nvSpPr>
        <p:spPr bwMode="auto">
          <a:xfrm>
            <a:off x="6659563" y="4689475"/>
            <a:ext cx="2254250" cy="400050"/>
          </a:xfrm>
          <a:prstGeom prst="rect">
            <a:avLst/>
          </a:prstGeom>
          <a:noFill/>
          <a:ln w="158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aseline="0">
                <a:latin typeface="仿宋" panose="02010609060101010101" pitchFamily="49" charset="-122"/>
                <a:ea typeface="仿宋" panose="02010609060101010101" pitchFamily="49" charset="-122"/>
              </a:rPr>
              <a:t>DF17-</a:t>
            </a:r>
            <a:r>
              <a:rPr lang="zh-CN" altLang="en-US" sz="2000" baseline="0">
                <a:latin typeface="仿宋" panose="02010609060101010101" pitchFamily="49" charset="-122"/>
                <a:ea typeface="仿宋" panose="02010609060101010101" pitchFamily="49" charset="-122"/>
              </a:rPr>
              <a:t>“乘波体”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2"/>
          <p:cNvSpPr txBox="1">
            <a:spLocks noChangeArrowheads="1"/>
          </p:cNvSpPr>
          <p:nvPr/>
        </p:nvSpPr>
        <p:spPr bwMode="auto">
          <a:xfrm>
            <a:off x="263525" y="215900"/>
            <a:ext cx="32496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多普勒效应的应用     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482600" y="1238250"/>
            <a:ext cx="3814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aseline="0">
                <a:solidFill>
                  <a:srgbClr val="0000CC"/>
                </a:solidFill>
              </a:rPr>
              <a:t> 哈勃定律与宇宙膨胀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82600" y="2224088"/>
            <a:ext cx="8259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0" baseline="0">
                <a:latin typeface="楷体_GB2312" pitchFamily="49" charset="-122"/>
                <a:ea typeface="楷体_GB2312" pitchFamily="49" charset="-122"/>
              </a:rPr>
              <a:t>来自遥远星系</a:t>
            </a:r>
            <a:r>
              <a:rPr lang="zh-CN" altLang="en-US" b="0" baseline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光线的红移</a:t>
            </a:r>
            <a:r>
              <a:rPr lang="zh-CN" altLang="en-US" b="0" baseline="0">
                <a:latin typeface="楷体_GB2312" pitchFamily="49" charset="-122"/>
                <a:ea typeface="楷体_GB2312" pitchFamily="49" charset="-122"/>
              </a:rPr>
              <a:t>与他们的距离成正比</a:t>
            </a: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50178" name="Picture 2" descr="C:\Documents and Settings\Administrator\桌面\dfa3.jpg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69013" y="179388"/>
            <a:ext cx="2741612" cy="2081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55625" y="3014663"/>
            <a:ext cx="3094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aseline="0">
                <a:solidFill>
                  <a:srgbClr val="0000CC"/>
                </a:solidFill>
              </a:rPr>
              <a:t> 彩色多普勒超声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09575" y="3744913"/>
            <a:ext cx="8543925" cy="249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aseline="0">
                <a:latin typeface="楷体_GB2312" pitchFamily="49" charset="-122"/>
                <a:ea typeface="楷体_GB2312" pitchFamily="49" charset="-122"/>
              </a:rPr>
              <a:t>由于血管内的血液是流动的物体，所以超声波振源与相对运动的血液间就产生</a:t>
            </a:r>
            <a:r>
              <a:rPr lang="zh-CN" altLang="en-US" sz="2400" baseline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多普勒效应</a:t>
            </a:r>
            <a:r>
              <a:rPr lang="zh-CN" altLang="en-US" sz="2400" baseline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aseline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400" baseline="0">
                <a:latin typeface="楷体_GB2312" pitchFamily="49" charset="-122"/>
                <a:ea typeface="楷体_GB2312" pitchFamily="49" charset="-122"/>
              </a:rPr>
              <a:t>血管向着超声源运动时，反射波的波长被压缩，因而频率增加。血管离开声源运动时，反射波的波长变长，因而在单位时向里频率减少。反射波频率增加或减少的量，是与血液流运速度成正比，从而就可根据超声波的频移量，测定血液的流速。</a:t>
            </a:r>
          </a:p>
        </p:txBody>
      </p:sp>
      <p:sp>
        <p:nvSpPr>
          <p:cNvPr id="57352" name="Text Box 97"/>
          <p:cNvSpPr txBox="1">
            <a:spLocks noChangeArrowheads="1"/>
          </p:cNvSpPr>
          <p:nvPr/>
        </p:nvSpPr>
        <p:spPr bwMode="auto">
          <a:xfrm>
            <a:off x="8640763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23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/>
      <p:bldP spid="5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914400" y="5254625"/>
            <a:ext cx="39497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179388" y="188913"/>
            <a:ext cx="829945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例</a:t>
            </a:r>
            <a:r>
              <a:rPr lang="en-US" altLang="zh-CN" baseline="0">
                <a:latin typeface="Times New Roman" panose="02020603050405020304" pitchFamily="18" charset="0"/>
              </a:rPr>
              <a:t>5. </a:t>
            </a:r>
            <a:r>
              <a:rPr lang="zh-CN" altLang="en-US" baseline="0">
                <a:latin typeface="Times New Roman" panose="02020603050405020304" pitchFamily="18" charset="0"/>
              </a:rPr>
              <a:t>报警器</a:t>
            </a:r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r>
              <a:rPr lang="zh-CN" altLang="en-US" baseline="0">
                <a:latin typeface="Times New Roman" panose="02020603050405020304" pitchFamily="18" charset="0"/>
              </a:rPr>
              <a:t> 发出频率为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1000 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Hz</a:t>
            </a:r>
            <a:r>
              <a:rPr lang="zh-CN" altLang="en-US" baseline="0">
                <a:latin typeface="Times New Roman" panose="02020603050405020304" pitchFamily="18" charset="0"/>
              </a:rPr>
              <a:t>的声波，声速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       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330m/s</a:t>
            </a:r>
            <a:r>
              <a:rPr lang="zh-CN" altLang="en-US" baseline="0">
                <a:latin typeface="Times New Roman" panose="02020603050405020304" pitchFamily="18" charset="0"/>
              </a:rPr>
              <a:t>，离静止观察者</a:t>
            </a:r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r>
              <a:rPr lang="zh-CN" altLang="en-US" baseline="0">
                <a:latin typeface="Times New Roman" panose="02020603050405020304" pitchFamily="18" charset="0"/>
              </a:rPr>
              <a:t>向一静止反射壁运动, 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       其速度为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10m/s</a:t>
            </a:r>
            <a:r>
              <a:rPr lang="zh-CN" altLang="en-US" baseline="0">
                <a:latin typeface="Times New Roman" panose="02020603050405020304" pitchFamily="18" charset="0"/>
              </a:rPr>
              <a:t>，求 (1)</a:t>
            </a:r>
            <a:r>
              <a:rPr lang="zh-CN" altLang="en-US" b="0" baseline="0">
                <a:latin typeface="Times New Roman" panose="02020603050405020304" pitchFamily="18" charset="0"/>
              </a:rPr>
              <a:t> </a:t>
            </a:r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r>
              <a:rPr lang="zh-CN" altLang="en-US" baseline="0">
                <a:latin typeface="Times New Roman" panose="02020603050405020304" pitchFamily="18" charset="0"/>
              </a:rPr>
              <a:t>直接从</a:t>
            </a:r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r>
              <a:rPr lang="zh-CN" altLang="en-US" baseline="0">
                <a:latin typeface="Times New Roman" panose="02020603050405020304" pitchFamily="18" charset="0"/>
              </a:rPr>
              <a:t>收到的频率？  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       (2) </a:t>
            </a:r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r>
              <a:rPr lang="zh-CN" altLang="en-US" baseline="0">
                <a:latin typeface="Times New Roman" panose="02020603050405020304" pitchFamily="18" charset="0"/>
              </a:rPr>
              <a:t>从反射波收到的频率?(3) </a:t>
            </a:r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r>
              <a:rPr lang="zh-CN" altLang="en-US" i="1" baseline="0"/>
              <a:t> </a:t>
            </a:r>
            <a:r>
              <a:rPr lang="zh-CN" altLang="en-US" baseline="0"/>
              <a:t>收到的拍频？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       (4) 若</a:t>
            </a:r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r>
              <a:rPr lang="zh-CN" altLang="en-US" baseline="0">
                <a:latin typeface="Times New Roman" panose="02020603050405020304" pitchFamily="18" charset="0"/>
              </a:rPr>
              <a:t>不动，反射壁以20m/s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             向</a:t>
            </a:r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r>
              <a:rPr lang="zh-CN" altLang="en-US" baseline="0">
                <a:latin typeface="Times New Roman" panose="02020603050405020304" pitchFamily="18" charset="0"/>
              </a:rPr>
              <a:t>运动，则拍频多少</a:t>
            </a:r>
            <a:r>
              <a:rPr lang="zh-CN" altLang="en-US" baseline="0"/>
              <a:t>？</a:t>
            </a:r>
          </a:p>
        </p:txBody>
      </p:sp>
      <p:graphicFrame>
        <p:nvGraphicFramePr>
          <p:cNvPr id="52228" name="Object 2"/>
          <p:cNvGraphicFramePr>
            <a:graphicFrameLocks noChangeAspect="1"/>
          </p:cNvGraphicFramePr>
          <p:nvPr/>
        </p:nvGraphicFramePr>
        <p:xfrm>
          <a:off x="1871663" y="3033713"/>
          <a:ext cx="3751262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24" name="Equation" r:id="rId3" imgW="3860800" imgH="774700" progId="Equation.DSMT4">
                  <p:embed/>
                </p:oleObj>
              </mc:Choice>
              <mc:Fallback>
                <p:oleObj name="Equation" r:id="rId3" imgW="3860800" imgH="7747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3" y="3033713"/>
                        <a:ext cx="3751262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1258888" y="4379913"/>
            <a:ext cx="1692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(2)</a:t>
            </a:r>
          </a:p>
        </p:txBody>
      </p:sp>
      <p:sp>
        <p:nvSpPr>
          <p:cNvPr id="52230" name="Rectangle 6" descr="横向砖形"/>
          <p:cNvSpPr>
            <a:spLocks noChangeArrowheads="1"/>
          </p:cNvSpPr>
          <p:nvPr/>
        </p:nvSpPr>
        <p:spPr bwMode="auto">
          <a:xfrm>
            <a:off x="7980363" y="2262188"/>
            <a:ext cx="147637" cy="1524000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2231" name="Line 7"/>
          <p:cNvSpPr>
            <a:spLocks noChangeShapeType="1"/>
          </p:cNvSpPr>
          <p:nvPr/>
        </p:nvSpPr>
        <p:spPr bwMode="auto">
          <a:xfrm>
            <a:off x="6194425" y="3100388"/>
            <a:ext cx="1785938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6908800" y="3030538"/>
            <a:ext cx="119063" cy="1397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2233" name="Rectangle 9"/>
          <p:cNvSpPr>
            <a:spLocks noChangeArrowheads="1"/>
          </p:cNvSpPr>
          <p:nvPr/>
        </p:nvSpPr>
        <p:spPr bwMode="auto">
          <a:xfrm>
            <a:off x="6313488" y="3030538"/>
            <a:ext cx="119062" cy="139700"/>
          </a:xfrm>
          <a:prstGeom prst="rect">
            <a:avLst/>
          </a:prstGeom>
          <a:solidFill>
            <a:srgbClr val="66FF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2234" name="Line 10"/>
          <p:cNvSpPr>
            <a:spLocks noChangeShapeType="1"/>
          </p:cNvSpPr>
          <p:nvPr/>
        </p:nvSpPr>
        <p:spPr bwMode="auto">
          <a:xfrm>
            <a:off x="7027863" y="3100388"/>
            <a:ext cx="3571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5" name="Text Box 11"/>
          <p:cNvSpPr txBox="1">
            <a:spLocks noChangeArrowheads="1"/>
          </p:cNvSpPr>
          <p:nvPr/>
        </p:nvSpPr>
        <p:spPr bwMode="auto">
          <a:xfrm>
            <a:off x="6156325" y="2566988"/>
            <a:ext cx="420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52236" name="Text Box 12"/>
          <p:cNvSpPr txBox="1">
            <a:spLocks noChangeArrowheads="1"/>
          </p:cNvSpPr>
          <p:nvPr/>
        </p:nvSpPr>
        <p:spPr bwMode="auto">
          <a:xfrm>
            <a:off x="6832600" y="2566988"/>
            <a:ext cx="3825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52237" name="Line 13"/>
          <p:cNvSpPr>
            <a:spLocks noChangeShapeType="1"/>
          </p:cNvSpPr>
          <p:nvPr/>
        </p:nvSpPr>
        <p:spPr bwMode="auto">
          <a:xfrm flipH="1">
            <a:off x="6451600" y="3024188"/>
            <a:ext cx="4572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8" name="Line 14"/>
          <p:cNvSpPr>
            <a:spLocks noChangeShapeType="1"/>
          </p:cNvSpPr>
          <p:nvPr/>
        </p:nvSpPr>
        <p:spPr bwMode="auto">
          <a:xfrm>
            <a:off x="6985000" y="3176588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9" name="Line 15"/>
          <p:cNvSpPr>
            <a:spLocks noChangeShapeType="1"/>
          </p:cNvSpPr>
          <p:nvPr/>
        </p:nvSpPr>
        <p:spPr bwMode="auto">
          <a:xfrm flipH="1">
            <a:off x="6451600" y="3252788"/>
            <a:ext cx="15240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40" name="Text Box 16"/>
          <p:cNvSpPr txBox="1">
            <a:spLocks noChangeArrowheads="1"/>
          </p:cNvSpPr>
          <p:nvPr/>
        </p:nvSpPr>
        <p:spPr bwMode="auto">
          <a:xfrm>
            <a:off x="1727200" y="4365625"/>
            <a:ext cx="60944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反射壁对入射波而言, 相当于观察者；</a:t>
            </a:r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1727200" y="4845050"/>
            <a:ext cx="58023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反射壁对反射波而言, 相当于波源。</a:t>
            </a:r>
          </a:p>
        </p:txBody>
      </p:sp>
      <p:sp>
        <p:nvSpPr>
          <p:cNvPr id="52242" name="Rectangle 18"/>
          <p:cNvSpPr>
            <a:spLocks noChangeArrowheads="1"/>
          </p:cNvSpPr>
          <p:nvPr/>
        </p:nvSpPr>
        <p:spPr bwMode="auto">
          <a:xfrm>
            <a:off x="1468438" y="5327650"/>
            <a:ext cx="42116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反射壁收到的频率</a:t>
            </a:r>
          </a:p>
        </p:txBody>
      </p:sp>
      <p:graphicFrame>
        <p:nvGraphicFramePr>
          <p:cNvPr id="52243" name="Object 3"/>
          <p:cNvGraphicFramePr>
            <a:graphicFrameLocks noChangeAspect="1"/>
          </p:cNvGraphicFramePr>
          <p:nvPr/>
        </p:nvGraphicFramePr>
        <p:xfrm>
          <a:off x="1770063" y="5838825"/>
          <a:ext cx="5707062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25" name="Equation" r:id="rId6" imgW="5397500" imgH="774700" progId="Equation.DSMT4">
                  <p:embed/>
                </p:oleObj>
              </mc:Choice>
              <mc:Fallback>
                <p:oleObj name="Equation" r:id="rId6" imgW="5397500" imgH="774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0063" y="5838825"/>
                        <a:ext cx="5707062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44" name="Text Box 20"/>
          <p:cNvSpPr txBox="1">
            <a:spLocks noChangeArrowheads="1"/>
          </p:cNvSpPr>
          <p:nvPr/>
        </p:nvSpPr>
        <p:spPr bwMode="auto">
          <a:xfrm>
            <a:off x="647700" y="3122613"/>
            <a:ext cx="2016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解</a:t>
            </a:r>
            <a:r>
              <a:rPr lang="zh-CN" altLang="en-US" baseline="0">
                <a:latin typeface="Times New Roman" panose="02020603050405020304" pitchFamily="18" charset="0"/>
                <a:sym typeface="Wingdings" panose="05000000000000000000" pitchFamily="2" charset="2"/>
              </a:rPr>
              <a:t>:  (1)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52245" name="Object 4"/>
          <p:cNvGraphicFramePr>
            <a:graphicFrameLocks noChangeAspect="1"/>
          </p:cNvGraphicFramePr>
          <p:nvPr/>
        </p:nvGraphicFramePr>
        <p:xfrm>
          <a:off x="2192338" y="3940175"/>
          <a:ext cx="139382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26" name="Equation" r:id="rId8" imgW="1435100" imgH="393700" progId="Equation.DSMT4">
                  <p:embed/>
                </p:oleObj>
              </mc:Choice>
              <mc:Fallback>
                <p:oleObj name="Equation" r:id="rId8" imgW="1435100" imgH="3937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338" y="3940175"/>
                        <a:ext cx="1393825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2"/>
          <p:cNvGrpSpPr>
            <a:grpSpLocks noChangeAspect="1"/>
          </p:cNvGrpSpPr>
          <p:nvPr/>
        </p:nvGrpSpPr>
        <p:grpSpPr bwMode="auto">
          <a:xfrm>
            <a:off x="6119813" y="3465513"/>
            <a:ext cx="2641600" cy="917575"/>
            <a:chOff x="0" y="0"/>
            <a:chExt cx="1664" cy="578"/>
          </a:xfrm>
        </p:grpSpPr>
        <p:graphicFrame>
          <p:nvGraphicFramePr>
            <p:cNvPr id="58392" name="Object 5"/>
            <p:cNvGraphicFramePr>
              <a:graphicFrameLocks noChangeAspect="1"/>
            </p:cNvGraphicFramePr>
            <p:nvPr/>
          </p:nvGraphicFramePr>
          <p:xfrm>
            <a:off x="386" y="0"/>
            <a:ext cx="1278" cy="5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27" r:id="rId10" imgW="2019300" imgH="863600" progId="Equation.DSMT4">
                    <p:embed/>
                  </p:oleObj>
                </mc:Choice>
                <mc:Fallback>
                  <p:oleObj r:id="rId10" imgW="2019300" imgH="8636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" y="0"/>
                          <a:ext cx="1278" cy="57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93" name="Object 24"/>
            <p:cNvGraphicFramePr>
              <a:graphicFrameLocks noChangeAspect="1"/>
            </p:cNvGraphicFramePr>
            <p:nvPr/>
          </p:nvGraphicFramePr>
          <p:xfrm>
            <a:off x="0" y="57"/>
            <a:ext cx="362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28" r:id="rId12" imgW="3286125" imgH="3038475" progId="">
                    <p:embed/>
                  </p:oleObj>
                </mc:Choice>
                <mc:Fallback>
                  <p:oleObj r:id="rId12" imgW="3286125" imgH="3038475" progId="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57"/>
                          <a:ext cx="362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391" name="Text Box 25"/>
          <p:cNvSpPr txBox="1">
            <a:spLocks noChangeArrowheads="1"/>
          </p:cNvSpPr>
          <p:nvPr/>
        </p:nvSpPr>
        <p:spPr bwMode="auto">
          <a:xfrm>
            <a:off x="8640763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24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2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2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4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9" dur="500"/>
                                        <p:tgtEl>
                                          <p:spTgt spid="52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2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2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2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2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2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2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2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4" presetClass="entr" presetSubtype="32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6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2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6" grpId="0"/>
      <p:bldP spid="52227" grpId="0" build="p" autoUpdateAnimBg="0"/>
      <p:bldP spid="52229" grpId="0" autoUpdateAnimBg="0"/>
      <p:bldP spid="52230" grpId="0" animBg="1" autoUpdateAnimBg="0"/>
      <p:bldP spid="52231" grpId="0" animBg="1"/>
      <p:bldP spid="52232" grpId="0" bldLvl="0" animBg="1" autoUpdateAnimBg="0"/>
      <p:bldP spid="52233" grpId="0" bldLvl="0" animBg="1" autoUpdateAnimBg="0"/>
      <p:bldP spid="52234" grpId="0" animBg="1"/>
      <p:bldP spid="52235" grpId="0" autoUpdateAnimBg="0"/>
      <p:bldP spid="52236" grpId="0" autoUpdateAnimBg="0"/>
      <p:bldP spid="52237" grpId="0" animBg="1"/>
      <p:bldP spid="52238" grpId="0" animBg="1"/>
      <p:bldP spid="52239" grpId="0" animBg="1"/>
      <p:bldP spid="52240" grpId="0" autoUpdateAnimBg="0"/>
      <p:bldP spid="52241" grpId="0" autoUpdateAnimBg="0"/>
      <p:bldP spid="52242" grpId="0" autoUpdateAnimBg="0"/>
      <p:bldP spid="52244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4518025" y="1277938"/>
            <a:ext cx="3370263" cy="3657600"/>
          </a:xfrm>
          <a:prstGeom prst="rect">
            <a:avLst/>
          </a:prstGeom>
          <a:solidFill>
            <a:srgbClr val="D9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178179" name="Group 3"/>
          <p:cNvGrpSpPr>
            <a:grpSpLocks/>
          </p:cNvGrpSpPr>
          <p:nvPr/>
        </p:nvGrpSpPr>
        <p:grpSpPr bwMode="auto">
          <a:xfrm>
            <a:off x="5364163" y="1916113"/>
            <a:ext cx="2230437" cy="2220912"/>
            <a:chOff x="5051" y="1913"/>
            <a:chExt cx="1405" cy="1399"/>
          </a:xfrm>
        </p:grpSpPr>
        <p:sp>
          <p:nvSpPr>
            <p:cNvPr id="6201" name="AutoShape 4"/>
            <p:cNvSpPr>
              <a:spLocks noChangeArrowheads="1"/>
            </p:cNvSpPr>
            <p:nvPr/>
          </p:nvSpPr>
          <p:spPr bwMode="auto">
            <a:xfrm rot="5400000">
              <a:off x="5513" y="2385"/>
              <a:ext cx="463" cy="45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947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999" y="11999"/>
                  </a:moveTo>
                  <a:cubicBezTo>
                    <a:pt x="2938" y="11602"/>
                    <a:pt x="2908" y="11201"/>
                    <a:pt x="2908" y="10800"/>
                  </a:cubicBezTo>
                  <a:cubicBezTo>
                    <a:pt x="2908" y="6441"/>
                    <a:pt x="6441" y="2908"/>
                    <a:pt x="10800" y="2908"/>
                  </a:cubicBezTo>
                  <a:cubicBezTo>
                    <a:pt x="15158" y="2908"/>
                    <a:pt x="18692" y="6441"/>
                    <a:pt x="18692" y="10800"/>
                  </a:cubicBezTo>
                  <a:cubicBezTo>
                    <a:pt x="18692" y="11201"/>
                    <a:pt x="18661" y="11602"/>
                    <a:pt x="18600" y="11999"/>
                  </a:cubicBezTo>
                  <a:lnTo>
                    <a:pt x="21474" y="12442"/>
                  </a:lnTo>
                  <a:cubicBezTo>
                    <a:pt x="21558" y="11898"/>
                    <a:pt x="21600" y="1134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349"/>
                    <a:pt x="41" y="11898"/>
                    <a:pt x="125" y="12442"/>
                  </a:cubicBezTo>
                  <a:lnTo>
                    <a:pt x="2999" y="11999"/>
                  </a:lnTo>
                  <a:close/>
                </a:path>
              </a:pathLst>
            </a:custGeom>
            <a:noFill/>
            <a:ln w="38100">
              <a:solidFill>
                <a:srgbClr val="3366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808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2" name="AutoShape 5"/>
            <p:cNvSpPr>
              <a:spLocks noChangeArrowheads="1"/>
            </p:cNvSpPr>
            <p:nvPr/>
          </p:nvSpPr>
          <p:spPr bwMode="auto">
            <a:xfrm rot="5400000">
              <a:off x="5623" y="2495"/>
              <a:ext cx="220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103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6634" y="12015"/>
                  </a:moveTo>
                  <a:cubicBezTo>
                    <a:pt x="6519" y="11620"/>
                    <a:pt x="6461" y="11211"/>
                    <a:pt x="6461" y="10800"/>
                  </a:cubicBezTo>
                  <a:cubicBezTo>
                    <a:pt x="6461" y="8403"/>
                    <a:pt x="8403" y="6461"/>
                    <a:pt x="10800" y="6461"/>
                  </a:cubicBezTo>
                  <a:cubicBezTo>
                    <a:pt x="13196" y="6461"/>
                    <a:pt x="15139" y="8403"/>
                    <a:pt x="15139" y="10800"/>
                  </a:cubicBezTo>
                  <a:cubicBezTo>
                    <a:pt x="15139" y="11211"/>
                    <a:pt x="15080" y="11620"/>
                    <a:pt x="14965" y="12015"/>
                  </a:cubicBezTo>
                  <a:lnTo>
                    <a:pt x="21167" y="13826"/>
                  </a:lnTo>
                  <a:cubicBezTo>
                    <a:pt x="21454" y="12843"/>
                    <a:pt x="21600" y="1182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824"/>
                    <a:pt x="145" y="12843"/>
                    <a:pt x="432" y="13826"/>
                  </a:cubicBezTo>
                  <a:lnTo>
                    <a:pt x="6634" y="12015"/>
                  </a:lnTo>
                  <a:close/>
                </a:path>
              </a:pathLst>
            </a:custGeom>
            <a:noFill/>
            <a:ln w="38100">
              <a:solidFill>
                <a:srgbClr val="3366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808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3" name="AutoShape 6"/>
            <p:cNvSpPr>
              <a:spLocks noChangeArrowheads="1"/>
            </p:cNvSpPr>
            <p:nvPr/>
          </p:nvSpPr>
          <p:spPr bwMode="auto">
            <a:xfrm rot="5400000">
              <a:off x="5393" y="2260"/>
              <a:ext cx="702" cy="70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138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371" y="13553"/>
                  </a:moveTo>
                  <a:cubicBezTo>
                    <a:pt x="2080" y="12664"/>
                    <a:pt x="1933" y="11735"/>
                    <a:pt x="1933" y="10800"/>
                  </a:cubicBezTo>
                  <a:cubicBezTo>
                    <a:pt x="1933" y="5902"/>
                    <a:pt x="5902" y="1933"/>
                    <a:pt x="10800" y="1933"/>
                  </a:cubicBezTo>
                  <a:cubicBezTo>
                    <a:pt x="15697" y="1933"/>
                    <a:pt x="19667" y="5902"/>
                    <a:pt x="19667" y="10800"/>
                  </a:cubicBezTo>
                  <a:cubicBezTo>
                    <a:pt x="19667" y="11735"/>
                    <a:pt x="19519" y="12664"/>
                    <a:pt x="19228" y="13553"/>
                  </a:cubicBezTo>
                  <a:lnTo>
                    <a:pt x="21065" y="14154"/>
                  </a:lnTo>
                  <a:cubicBezTo>
                    <a:pt x="21419" y="13071"/>
                    <a:pt x="21600" y="1193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939"/>
                    <a:pt x="180" y="13071"/>
                    <a:pt x="534" y="14154"/>
                  </a:cubicBezTo>
                  <a:lnTo>
                    <a:pt x="2371" y="13553"/>
                  </a:lnTo>
                  <a:close/>
                </a:path>
              </a:pathLst>
            </a:custGeom>
            <a:noFill/>
            <a:ln w="38100">
              <a:solidFill>
                <a:srgbClr val="3366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A2A2A2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4" name="AutoShape 7"/>
            <p:cNvSpPr>
              <a:spLocks noChangeArrowheads="1"/>
            </p:cNvSpPr>
            <p:nvPr/>
          </p:nvSpPr>
          <p:spPr bwMode="auto">
            <a:xfrm rot="5400000">
              <a:off x="5234" y="2095"/>
              <a:ext cx="950" cy="10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071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81" y="13199"/>
                  </a:moveTo>
                  <a:cubicBezTo>
                    <a:pt x="1475" y="12416"/>
                    <a:pt x="1371" y="11609"/>
                    <a:pt x="1371" y="10800"/>
                  </a:cubicBezTo>
                  <a:cubicBezTo>
                    <a:pt x="1371" y="5592"/>
                    <a:pt x="5592" y="1371"/>
                    <a:pt x="10800" y="1371"/>
                  </a:cubicBezTo>
                  <a:cubicBezTo>
                    <a:pt x="16007" y="1371"/>
                    <a:pt x="20229" y="5592"/>
                    <a:pt x="20229" y="10800"/>
                  </a:cubicBezTo>
                  <a:cubicBezTo>
                    <a:pt x="20229" y="11609"/>
                    <a:pt x="20124" y="12416"/>
                    <a:pt x="19918" y="13199"/>
                  </a:cubicBezTo>
                  <a:lnTo>
                    <a:pt x="21244" y="13548"/>
                  </a:lnTo>
                  <a:cubicBezTo>
                    <a:pt x="21480" y="12651"/>
                    <a:pt x="21600" y="11727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727"/>
                    <a:pt x="119" y="12651"/>
                    <a:pt x="355" y="13548"/>
                  </a:cubicBezTo>
                  <a:lnTo>
                    <a:pt x="1681" y="13199"/>
                  </a:lnTo>
                  <a:close/>
                </a:path>
              </a:pathLst>
            </a:custGeom>
            <a:noFill/>
            <a:ln w="38100">
              <a:solidFill>
                <a:srgbClr val="527DD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2B2B2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5" name="AutoShape 8"/>
            <p:cNvSpPr>
              <a:spLocks noChangeArrowheads="1"/>
            </p:cNvSpPr>
            <p:nvPr/>
          </p:nvSpPr>
          <p:spPr bwMode="auto">
            <a:xfrm rot="5400000">
              <a:off x="5119" y="1994"/>
              <a:ext cx="1193" cy="124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05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341" y="13165"/>
                  </a:moveTo>
                  <a:cubicBezTo>
                    <a:pt x="1147" y="12392"/>
                    <a:pt x="1050" y="11597"/>
                    <a:pt x="1050" y="10800"/>
                  </a:cubicBezTo>
                  <a:cubicBezTo>
                    <a:pt x="1050" y="5415"/>
                    <a:pt x="5415" y="1050"/>
                    <a:pt x="10800" y="1050"/>
                  </a:cubicBezTo>
                  <a:cubicBezTo>
                    <a:pt x="16184" y="1050"/>
                    <a:pt x="20550" y="5415"/>
                    <a:pt x="20550" y="10800"/>
                  </a:cubicBezTo>
                  <a:cubicBezTo>
                    <a:pt x="20550" y="11597"/>
                    <a:pt x="20452" y="12392"/>
                    <a:pt x="20258" y="13165"/>
                  </a:cubicBezTo>
                  <a:lnTo>
                    <a:pt x="21277" y="13420"/>
                  </a:lnTo>
                  <a:cubicBezTo>
                    <a:pt x="21491" y="12563"/>
                    <a:pt x="21600" y="11683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683"/>
                    <a:pt x="108" y="12563"/>
                    <a:pt x="322" y="13420"/>
                  </a:cubicBezTo>
                  <a:lnTo>
                    <a:pt x="1341" y="13165"/>
                  </a:lnTo>
                  <a:close/>
                </a:path>
              </a:pathLst>
            </a:custGeom>
            <a:noFill/>
            <a:ln w="38100">
              <a:solidFill>
                <a:srgbClr val="6D92DB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5C5C5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6" name="AutoShape 9"/>
            <p:cNvSpPr>
              <a:spLocks noChangeArrowheads="1"/>
            </p:cNvSpPr>
            <p:nvPr/>
          </p:nvSpPr>
          <p:spPr bwMode="auto">
            <a:xfrm rot="5400000">
              <a:off x="5054" y="1910"/>
              <a:ext cx="1399" cy="14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051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57" y="13170"/>
                  </a:moveTo>
                  <a:cubicBezTo>
                    <a:pt x="966" y="12395"/>
                    <a:pt x="870" y="11598"/>
                    <a:pt x="870" y="10800"/>
                  </a:cubicBezTo>
                  <a:cubicBezTo>
                    <a:pt x="870" y="5315"/>
                    <a:pt x="5315" y="870"/>
                    <a:pt x="10800" y="870"/>
                  </a:cubicBezTo>
                  <a:cubicBezTo>
                    <a:pt x="16284" y="870"/>
                    <a:pt x="20730" y="5315"/>
                    <a:pt x="20730" y="10800"/>
                  </a:cubicBezTo>
                  <a:cubicBezTo>
                    <a:pt x="20730" y="11598"/>
                    <a:pt x="20633" y="12395"/>
                    <a:pt x="20442" y="13170"/>
                  </a:cubicBezTo>
                  <a:lnTo>
                    <a:pt x="21287" y="13378"/>
                  </a:lnTo>
                  <a:cubicBezTo>
                    <a:pt x="21495" y="12534"/>
                    <a:pt x="21600" y="11668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668"/>
                    <a:pt x="104" y="12534"/>
                    <a:pt x="312" y="13378"/>
                  </a:cubicBezTo>
                  <a:lnTo>
                    <a:pt x="1157" y="13170"/>
                  </a:lnTo>
                  <a:close/>
                </a:path>
              </a:pathLst>
            </a:custGeom>
            <a:noFill/>
            <a:ln w="38100">
              <a:solidFill>
                <a:srgbClr val="99B2E5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48" name="Rectangle 10"/>
          <p:cNvSpPr>
            <a:spLocks noChangeArrowheads="1"/>
          </p:cNvSpPr>
          <p:nvPr/>
        </p:nvSpPr>
        <p:spPr bwMode="auto">
          <a:xfrm>
            <a:off x="971550" y="1247775"/>
            <a:ext cx="3370263" cy="3657600"/>
          </a:xfrm>
          <a:prstGeom prst="rect">
            <a:avLst/>
          </a:prstGeom>
          <a:solidFill>
            <a:srgbClr val="D9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178187" name="Group 11"/>
          <p:cNvGrpSpPr>
            <a:grpSpLocks/>
          </p:cNvGrpSpPr>
          <p:nvPr/>
        </p:nvGrpSpPr>
        <p:grpSpPr bwMode="auto">
          <a:xfrm>
            <a:off x="1908175" y="2060575"/>
            <a:ext cx="2230438" cy="2220913"/>
            <a:chOff x="5051" y="1913"/>
            <a:chExt cx="1405" cy="1399"/>
          </a:xfrm>
        </p:grpSpPr>
        <p:sp>
          <p:nvSpPr>
            <p:cNvPr id="6195" name="AutoShape 12"/>
            <p:cNvSpPr>
              <a:spLocks noChangeArrowheads="1"/>
            </p:cNvSpPr>
            <p:nvPr/>
          </p:nvSpPr>
          <p:spPr bwMode="auto">
            <a:xfrm rot="5400000">
              <a:off x="5513" y="2385"/>
              <a:ext cx="463" cy="45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947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999" y="11999"/>
                  </a:moveTo>
                  <a:cubicBezTo>
                    <a:pt x="2938" y="11602"/>
                    <a:pt x="2908" y="11201"/>
                    <a:pt x="2908" y="10800"/>
                  </a:cubicBezTo>
                  <a:cubicBezTo>
                    <a:pt x="2908" y="6441"/>
                    <a:pt x="6441" y="2908"/>
                    <a:pt x="10800" y="2908"/>
                  </a:cubicBezTo>
                  <a:cubicBezTo>
                    <a:pt x="15158" y="2908"/>
                    <a:pt x="18692" y="6441"/>
                    <a:pt x="18692" y="10800"/>
                  </a:cubicBezTo>
                  <a:cubicBezTo>
                    <a:pt x="18692" y="11201"/>
                    <a:pt x="18661" y="11602"/>
                    <a:pt x="18600" y="11999"/>
                  </a:cubicBezTo>
                  <a:lnTo>
                    <a:pt x="21474" y="12442"/>
                  </a:lnTo>
                  <a:cubicBezTo>
                    <a:pt x="21558" y="11898"/>
                    <a:pt x="21600" y="1134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349"/>
                    <a:pt x="41" y="11898"/>
                    <a:pt x="125" y="12442"/>
                  </a:cubicBezTo>
                  <a:lnTo>
                    <a:pt x="2999" y="11999"/>
                  </a:lnTo>
                  <a:close/>
                </a:path>
              </a:pathLst>
            </a:custGeom>
            <a:noFill/>
            <a:ln w="38100">
              <a:solidFill>
                <a:srgbClr val="3366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808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6" name="AutoShape 13"/>
            <p:cNvSpPr>
              <a:spLocks noChangeArrowheads="1"/>
            </p:cNvSpPr>
            <p:nvPr/>
          </p:nvSpPr>
          <p:spPr bwMode="auto">
            <a:xfrm rot="5400000">
              <a:off x="5623" y="2495"/>
              <a:ext cx="220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103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6634" y="12015"/>
                  </a:moveTo>
                  <a:cubicBezTo>
                    <a:pt x="6519" y="11620"/>
                    <a:pt x="6461" y="11211"/>
                    <a:pt x="6461" y="10800"/>
                  </a:cubicBezTo>
                  <a:cubicBezTo>
                    <a:pt x="6461" y="8403"/>
                    <a:pt x="8403" y="6461"/>
                    <a:pt x="10800" y="6461"/>
                  </a:cubicBezTo>
                  <a:cubicBezTo>
                    <a:pt x="13196" y="6461"/>
                    <a:pt x="15139" y="8403"/>
                    <a:pt x="15139" y="10800"/>
                  </a:cubicBezTo>
                  <a:cubicBezTo>
                    <a:pt x="15139" y="11211"/>
                    <a:pt x="15080" y="11620"/>
                    <a:pt x="14965" y="12015"/>
                  </a:cubicBezTo>
                  <a:lnTo>
                    <a:pt x="21167" y="13826"/>
                  </a:lnTo>
                  <a:cubicBezTo>
                    <a:pt x="21454" y="12843"/>
                    <a:pt x="21600" y="1182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824"/>
                    <a:pt x="145" y="12843"/>
                    <a:pt x="432" y="13826"/>
                  </a:cubicBezTo>
                  <a:lnTo>
                    <a:pt x="6634" y="12015"/>
                  </a:lnTo>
                  <a:close/>
                </a:path>
              </a:pathLst>
            </a:custGeom>
            <a:noFill/>
            <a:ln w="38100">
              <a:solidFill>
                <a:srgbClr val="3366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808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7" name="AutoShape 14"/>
            <p:cNvSpPr>
              <a:spLocks noChangeArrowheads="1"/>
            </p:cNvSpPr>
            <p:nvPr/>
          </p:nvSpPr>
          <p:spPr bwMode="auto">
            <a:xfrm rot="5400000">
              <a:off x="5393" y="2260"/>
              <a:ext cx="702" cy="70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138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371" y="13553"/>
                  </a:moveTo>
                  <a:cubicBezTo>
                    <a:pt x="2080" y="12664"/>
                    <a:pt x="1933" y="11735"/>
                    <a:pt x="1933" y="10800"/>
                  </a:cubicBezTo>
                  <a:cubicBezTo>
                    <a:pt x="1933" y="5902"/>
                    <a:pt x="5902" y="1933"/>
                    <a:pt x="10800" y="1933"/>
                  </a:cubicBezTo>
                  <a:cubicBezTo>
                    <a:pt x="15697" y="1933"/>
                    <a:pt x="19667" y="5902"/>
                    <a:pt x="19667" y="10800"/>
                  </a:cubicBezTo>
                  <a:cubicBezTo>
                    <a:pt x="19667" y="11735"/>
                    <a:pt x="19519" y="12664"/>
                    <a:pt x="19228" y="13553"/>
                  </a:cubicBezTo>
                  <a:lnTo>
                    <a:pt x="21065" y="14154"/>
                  </a:lnTo>
                  <a:cubicBezTo>
                    <a:pt x="21419" y="13071"/>
                    <a:pt x="21600" y="1193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939"/>
                    <a:pt x="180" y="13071"/>
                    <a:pt x="534" y="14154"/>
                  </a:cubicBezTo>
                  <a:lnTo>
                    <a:pt x="2371" y="13553"/>
                  </a:lnTo>
                  <a:close/>
                </a:path>
              </a:pathLst>
            </a:custGeom>
            <a:noFill/>
            <a:ln w="38100">
              <a:solidFill>
                <a:srgbClr val="3366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A2A2A2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8" name="AutoShape 15"/>
            <p:cNvSpPr>
              <a:spLocks noChangeArrowheads="1"/>
            </p:cNvSpPr>
            <p:nvPr/>
          </p:nvSpPr>
          <p:spPr bwMode="auto">
            <a:xfrm rot="5400000">
              <a:off x="5234" y="2095"/>
              <a:ext cx="950" cy="10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071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81" y="13199"/>
                  </a:moveTo>
                  <a:cubicBezTo>
                    <a:pt x="1475" y="12416"/>
                    <a:pt x="1371" y="11609"/>
                    <a:pt x="1371" y="10800"/>
                  </a:cubicBezTo>
                  <a:cubicBezTo>
                    <a:pt x="1371" y="5592"/>
                    <a:pt x="5592" y="1371"/>
                    <a:pt x="10800" y="1371"/>
                  </a:cubicBezTo>
                  <a:cubicBezTo>
                    <a:pt x="16007" y="1371"/>
                    <a:pt x="20229" y="5592"/>
                    <a:pt x="20229" y="10800"/>
                  </a:cubicBezTo>
                  <a:cubicBezTo>
                    <a:pt x="20229" y="11609"/>
                    <a:pt x="20124" y="12416"/>
                    <a:pt x="19918" y="13199"/>
                  </a:cubicBezTo>
                  <a:lnTo>
                    <a:pt x="21244" y="13548"/>
                  </a:lnTo>
                  <a:cubicBezTo>
                    <a:pt x="21480" y="12651"/>
                    <a:pt x="21600" y="11727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727"/>
                    <a:pt x="119" y="12651"/>
                    <a:pt x="355" y="13548"/>
                  </a:cubicBezTo>
                  <a:lnTo>
                    <a:pt x="1681" y="13199"/>
                  </a:lnTo>
                  <a:close/>
                </a:path>
              </a:pathLst>
            </a:custGeom>
            <a:noFill/>
            <a:ln w="38100">
              <a:solidFill>
                <a:srgbClr val="527DD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2B2B2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9" name="AutoShape 16"/>
            <p:cNvSpPr>
              <a:spLocks noChangeArrowheads="1"/>
            </p:cNvSpPr>
            <p:nvPr/>
          </p:nvSpPr>
          <p:spPr bwMode="auto">
            <a:xfrm rot="5400000">
              <a:off x="5119" y="1994"/>
              <a:ext cx="1193" cy="124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05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341" y="13165"/>
                  </a:moveTo>
                  <a:cubicBezTo>
                    <a:pt x="1147" y="12392"/>
                    <a:pt x="1050" y="11597"/>
                    <a:pt x="1050" y="10800"/>
                  </a:cubicBezTo>
                  <a:cubicBezTo>
                    <a:pt x="1050" y="5415"/>
                    <a:pt x="5415" y="1050"/>
                    <a:pt x="10800" y="1050"/>
                  </a:cubicBezTo>
                  <a:cubicBezTo>
                    <a:pt x="16184" y="1050"/>
                    <a:pt x="20550" y="5415"/>
                    <a:pt x="20550" y="10800"/>
                  </a:cubicBezTo>
                  <a:cubicBezTo>
                    <a:pt x="20550" y="11597"/>
                    <a:pt x="20452" y="12392"/>
                    <a:pt x="20258" y="13165"/>
                  </a:cubicBezTo>
                  <a:lnTo>
                    <a:pt x="21277" y="13420"/>
                  </a:lnTo>
                  <a:cubicBezTo>
                    <a:pt x="21491" y="12563"/>
                    <a:pt x="21600" y="11683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683"/>
                    <a:pt x="108" y="12563"/>
                    <a:pt x="322" y="13420"/>
                  </a:cubicBezTo>
                  <a:lnTo>
                    <a:pt x="1341" y="13165"/>
                  </a:lnTo>
                  <a:close/>
                </a:path>
              </a:pathLst>
            </a:custGeom>
            <a:noFill/>
            <a:ln w="38100">
              <a:solidFill>
                <a:srgbClr val="6D92DB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5C5C5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0" name="AutoShape 17"/>
            <p:cNvSpPr>
              <a:spLocks noChangeArrowheads="1"/>
            </p:cNvSpPr>
            <p:nvPr/>
          </p:nvSpPr>
          <p:spPr bwMode="auto">
            <a:xfrm rot="5400000">
              <a:off x="5054" y="1910"/>
              <a:ext cx="1399" cy="14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051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57" y="13170"/>
                  </a:moveTo>
                  <a:cubicBezTo>
                    <a:pt x="966" y="12395"/>
                    <a:pt x="870" y="11598"/>
                    <a:pt x="870" y="10800"/>
                  </a:cubicBezTo>
                  <a:cubicBezTo>
                    <a:pt x="870" y="5315"/>
                    <a:pt x="5315" y="870"/>
                    <a:pt x="10800" y="870"/>
                  </a:cubicBezTo>
                  <a:cubicBezTo>
                    <a:pt x="16284" y="870"/>
                    <a:pt x="20730" y="5315"/>
                    <a:pt x="20730" y="10800"/>
                  </a:cubicBezTo>
                  <a:cubicBezTo>
                    <a:pt x="20730" y="11598"/>
                    <a:pt x="20633" y="12395"/>
                    <a:pt x="20442" y="13170"/>
                  </a:cubicBezTo>
                  <a:lnTo>
                    <a:pt x="21287" y="13378"/>
                  </a:lnTo>
                  <a:cubicBezTo>
                    <a:pt x="21495" y="12534"/>
                    <a:pt x="21600" y="11668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668"/>
                    <a:pt x="104" y="12534"/>
                    <a:pt x="312" y="13378"/>
                  </a:cubicBezTo>
                  <a:lnTo>
                    <a:pt x="1157" y="13170"/>
                  </a:lnTo>
                  <a:close/>
                </a:path>
              </a:pathLst>
            </a:custGeom>
            <a:noFill/>
            <a:ln w="38100">
              <a:solidFill>
                <a:srgbClr val="99B2E5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0" name="Rectangle 18"/>
          <p:cNvSpPr>
            <a:spLocks noChangeArrowheads="1"/>
          </p:cNvSpPr>
          <p:nvPr/>
        </p:nvSpPr>
        <p:spPr bwMode="auto">
          <a:xfrm>
            <a:off x="803275" y="1135063"/>
            <a:ext cx="2106613" cy="3917950"/>
          </a:xfrm>
          <a:prstGeom prst="rect">
            <a:avLst/>
          </a:prstGeom>
          <a:solidFill>
            <a:srgbClr val="D9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151" name="Rectangle 19"/>
          <p:cNvSpPr>
            <a:spLocks noChangeArrowheads="1"/>
          </p:cNvSpPr>
          <p:nvPr/>
        </p:nvSpPr>
        <p:spPr bwMode="auto">
          <a:xfrm>
            <a:off x="4543425" y="1185863"/>
            <a:ext cx="1819275" cy="3917950"/>
          </a:xfrm>
          <a:prstGeom prst="rect">
            <a:avLst/>
          </a:prstGeom>
          <a:solidFill>
            <a:srgbClr val="D9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152" name="Rectangle 20"/>
          <p:cNvSpPr>
            <a:spLocks noChangeArrowheads="1"/>
          </p:cNvSpPr>
          <p:nvPr/>
        </p:nvSpPr>
        <p:spPr bwMode="auto">
          <a:xfrm>
            <a:off x="7885113" y="0"/>
            <a:ext cx="1258887" cy="57340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153" name="Rectangle 21"/>
          <p:cNvSpPr>
            <a:spLocks noChangeArrowheads="1"/>
          </p:cNvSpPr>
          <p:nvPr/>
        </p:nvSpPr>
        <p:spPr bwMode="auto">
          <a:xfrm>
            <a:off x="6300788" y="3068638"/>
            <a:ext cx="142875" cy="2108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154" name="Rectangle 22"/>
          <p:cNvSpPr>
            <a:spLocks noChangeArrowheads="1"/>
          </p:cNvSpPr>
          <p:nvPr/>
        </p:nvSpPr>
        <p:spPr bwMode="auto">
          <a:xfrm>
            <a:off x="6300788" y="836613"/>
            <a:ext cx="142875" cy="21605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178199" name="Group 23"/>
          <p:cNvGrpSpPr>
            <a:grpSpLocks/>
          </p:cNvGrpSpPr>
          <p:nvPr/>
        </p:nvGrpSpPr>
        <p:grpSpPr bwMode="auto">
          <a:xfrm>
            <a:off x="0" y="842963"/>
            <a:ext cx="2952750" cy="4332287"/>
            <a:chOff x="0" y="734"/>
            <a:chExt cx="1860" cy="2729"/>
          </a:xfrm>
        </p:grpSpPr>
        <p:sp>
          <p:nvSpPr>
            <p:cNvPr id="6174" name="AutoShape 24"/>
            <p:cNvSpPr>
              <a:spLocks noChangeArrowheads="1"/>
            </p:cNvSpPr>
            <p:nvPr/>
          </p:nvSpPr>
          <p:spPr bwMode="auto">
            <a:xfrm rot="5400000">
              <a:off x="664" y="1925"/>
              <a:ext cx="463" cy="45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947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999" y="11999"/>
                  </a:moveTo>
                  <a:cubicBezTo>
                    <a:pt x="2938" y="11602"/>
                    <a:pt x="2908" y="11201"/>
                    <a:pt x="2908" y="10800"/>
                  </a:cubicBezTo>
                  <a:cubicBezTo>
                    <a:pt x="2908" y="6441"/>
                    <a:pt x="6441" y="2908"/>
                    <a:pt x="10800" y="2908"/>
                  </a:cubicBezTo>
                  <a:cubicBezTo>
                    <a:pt x="15158" y="2908"/>
                    <a:pt x="18692" y="6441"/>
                    <a:pt x="18692" y="10800"/>
                  </a:cubicBezTo>
                  <a:cubicBezTo>
                    <a:pt x="18692" y="11201"/>
                    <a:pt x="18661" y="11602"/>
                    <a:pt x="18600" y="11999"/>
                  </a:cubicBezTo>
                  <a:lnTo>
                    <a:pt x="21474" y="12442"/>
                  </a:lnTo>
                  <a:cubicBezTo>
                    <a:pt x="21558" y="11898"/>
                    <a:pt x="21600" y="1134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349"/>
                    <a:pt x="41" y="11898"/>
                    <a:pt x="125" y="12442"/>
                  </a:cubicBezTo>
                  <a:lnTo>
                    <a:pt x="2999" y="11999"/>
                  </a:lnTo>
                  <a:close/>
                </a:path>
              </a:pathLst>
            </a:custGeom>
            <a:noFill/>
            <a:ln w="38100">
              <a:solidFill>
                <a:srgbClr val="2C58B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808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5" name="AutoShape 25"/>
            <p:cNvSpPr>
              <a:spLocks noChangeArrowheads="1"/>
            </p:cNvSpPr>
            <p:nvPr/>
          </p:nvSpPr>
          <p:spPr bwMode="auto">
            <a:xfrm rot="5400000">
              <a:off x="774" y="2035"/>
              <a:ext cx="220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103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6634" y="12015"/>
                  </a:moveTo>
                  <a:cubicBezTo>
                    <a:pt x="6519" y="11620"/>
                    <a:pt x="6461" y="11211"/>
                    <a:pt x="6461" y="10800"/>
                  </a:cubicBezTo>
                  <a:cubicBezTo>
                    <a:pt x="6461" y="8403"/>
                    <a:pt x="8403" y="6461"/>
                    <a:pt x="10800" y="6461"/>
                  </a:cubicBezTo>
                  <a:cubicBezTo>
                    <a:pt x="13196" y="6461"/>
                    <a:pt x="15139" y="8403"/>
                    <a:pt x="15139" y="10800"/>
                  </a:cubicBezTo>
                  <a:cubicBezTo>
                    <a:pt x="15139" y="11211"/>
                    <a:pt x="15080" y="11620"/>
                    <a:pt x="14965" y="12015"/>
                  </a:cubicBezTo>
                  <a:lnTo>
                    <a:pt x="21167" y="13826"/>
                  </a:lnTo>
                  <a:cubicBezTo>
                    <a:pt x="21454" y="12843"/>
                    <a:pt x="21600" y="1182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824"/>
                    <a:pt x="145" y="12843"/>
                    <a:pt x="432" y="13826"/>
                  </a:cubicBezTo>
                  <a:lnTo>
                    <a:pt x="6634" y="12015"/>
                  </a:lnTo>
                  <a:close/>
                </a:path>
              </a:pathLst>
            </a:custGeom>
            <a:noFill/>
            <a:ln w="38100">
              <a:solidFill>
                <a:srgbClr val="2C58B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808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6" name="AutoShape 26"/>
            <p:cNvSpPr>
              <a:spLocks noChangeArrowheads="1"/>
            </p:cNvSpPr>
            <p:nvPr/>
          </p:nvSpPr>
          <p:spPr bwMode="auto">
            <a:xfrm rot="5400000">
              <a:off x="544" y="1800"/>
              <a:ext cx="702" cy="70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139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371" y="13553"/>
                  </a:moveTo>
                  <a:cubicBezTo>
                    <a:pt x="2080" y="12664"/>
                    <a:pt x="1933" y="11735"/>
                    <a:pt x="1933" y="10800"/>
                  </a:cubicBezTo>
                  <a:cubicBezTo>
                    <a:pt x="1933" y="5902"/>
                    <a:pt x="5902" y="1933"/>
                    <a:pt x="10800" y="1933"/>
                  </a:cubicBezTo>
                  <a:cubicBezTo>
                    <a:pt x="15697" y="1933"/>
                    <a:pt x="19667" y="5902"/>
                    <a:pt x="19667" y="10800"/>
                  </a:cubicBezTo>
                  <a:cubicBezTo>
                    <a:pt x="19667" y="11735"/>
                    <a:pt x="19519" y="12664"/>
                    <a:pt x="19228" y="13553"/>
                  </a:cubicBezTo>
                  <a:lnTo>
                    <a:pt x="21065" y="14154"/>
                  </a:lnTo>
                  <a:cubicBezTo>
                    <a:pt x="21419" y="13071"/>
                    <a:pt x="21600" y="1193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939"/>
                    <a:pt x="180" y="13071"/>
                    <a:pt x="534" y="14154"/>
                  </a:cubicBezTo>
                  <a:lnTo>
                    <a:pt x="2371" y="13553"/>
                  </a:lnTo>
                  <a:close/>
                </a:path>
              </a:pathLst>
            </a:custGeom>
            <a:noFill/>
            <a:ln w="38100">
              <a:solidFill>
                <a:srgbClr val="2C58B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A2A2A2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7" name="AutoShape 27"/>
            <p:cNvSpPr>
              <a:spLocks noChangeArrowheads="1"/>
            </p:cNvSpPr>
            <p:nvPr/>
          </p:nvSpPr>
          <p:spPr bwMode="auto">
            <a:xfrm rot="5400000">
              <a:off x="385" y="1635"/>
              <a:ext cx="949" cy="102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070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81" y="13199"/>
                  </a:moveTo>
                  <a:cubicBezTo>
                    <a:pt x="1475" y="12416"/>
                    <a:pt x="1371" y="11609"/>
                    <a:pt x="1371" y="10800"/>
                  </a:cubicBezTo>
                  <a:cubicBezTo>
                    <a:pt x="1371" y="5592"/>
                    <a:pt x="5592" y="1371"/>
                    <a:pt x="10800" y="1371"/>
                  </a:cubicBezTo>
                  <a:cubicBezTo>
                    <a:pt x="16007" y="1371"/>
                    <a:pt x="20229" y="5592"/>
                    <a:pt x="20229" y="10800"/>
                  </a:cubicBezTo>
                  <a:cubicBezTo>
                    <a:pt x="20229" y="11609"/>
                    <a:pt x="20124" y="12416"/>
                    <a:pt x="19918" y="13199"/>
                  </a:cubicBezTo>
                  <a:lnTo>
                    <a:pt x="21244" y="13548"/>
                  </a:lnTo>
                  <a:cubicBezTo>
                    <a:pt x="21480" y="12651"/>
                    <a:pt x="21600" y="11727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727"/>
                    <a:pt x="119" y="12651"/>
                    <a:pt x="355" y="13548"/>
                  </a:cubicBezTo>
                  <a:lnTo>
                    <a:pt x="1681" y="13199"/>
                  </a:lnTo>
                  <a:close/>
                </a:path>
              </a:pathLst>
            </a:custGeom>
            <a:noFill/>
            <a:ln w="38100">
              <a:solidFill>
                <a:srgbClr val="2C58B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2B2B2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8" name="AutoShape 28"/>
            <p:cNvSpPr>
              <a:spLocks noChangeArrowheads="1"/>
            </p:cNvSpPr>
            <p:nvPr/>
          </p:nvSpPr>
          <p:spPr bwMode="auto">
            <a:xfrm rot="5400000">
              <a:off x="271" y="1534"/>
              <a:ext cx="1192" cy="124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05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341" y="13165"/>
                  </a:moveTo>
                  <a:cubicBezTo>
                    <a:pt x="1147" y="12392"/>
                    <a:pt x="1050" y="11597"/>
                    <a:pt x="1050" y="10800"/>
                  </a:cubicBezTo>
                  <a:cubicBezTo>
                    <a:pt x="1050" y="5415"/>
                    <a:pt x="5415" y="1050"/>
                    <a:pt x="10800" y="1050"/>
                  </a:cubicBezTo>
                  <a:cubicBezTo>
                    <a:pt x="16184" y="1050"/>
                    <a:pt x="20550" y="5415"/>
                    <a:pt x="20550" y="10800"/>
                  </a:cubicBezTo>
                  <a:cubicBezTo>
                    <a:pt x="20550" y="11597"/>
                    <a:pt x="20452" y="12392"/>
                    <a:pt x="20258" y="13165"/>
                  </a:cubicBezTo>
                  <a:lnTo>
                    <a:pt x="21277" y="13420"/>
                  </a:lnTo>
                  <a:cubicBezTo>
                    <a:pt x="21491" y="12563"/>
                    <a:pt x="21600" y="11683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683"/>
                    <a:pt x="108" y="12563"/>
                    <a:pt x="322" y="13420"/>
                  </a:cubicBezTo>
                  <a:lnTo>
                    <a:pt x="1341" y="13165"/>
                  </a:lnTo>
                  <a:close/>
                </a:path>
              </a:pathLst>
            </a:custGeom>
            <a:noFill/>
            <a:ln w="38100">
              <a:solidFill>
                <a:srgbClr val="437EB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5C5C5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9" name="AutoShape 29"/>
            <p:cNvSpPr>
              <a:spLocks noChangeArrowheads="1"/>
            </p:cNvSpPr>
            <p:nvPr/>
          </p:nvSpPr>
          <p:spPr bwMode="auto">
            <a:xfrm rot="5400000">
              <a:off x="205" y="1450"/>
              <a:ext cx="1398" cy="140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050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57" y="13170"/>
                  </a:moveTo>
                  <a:cubicBezTo>
                    <a:pt x="966" y="12395"/>
                    <a:pt x="870" y="11598"/>
                    <a:pt x="870" y="10800"/>
                  </a:cubicBezTo>
                  <a:cubicBezTo>
                    <a:pt x="870" y="5315"/>
                    <a:pt x="5315" y="870"/>
                    <a:pt x="10800" y="870"/>
                  </a:cubicBezTo>
                  <a:cubicBezTo>
                    <a:pt x="16284" y="870"/>
                    <a:pt x="20730" y="5315"/>
                    <a:pt x="20730" y="10800"/>
                  </a:cubicBezTo>
                  <a:cubicBezTo>
                    <a:pt x="20730" y="11598"/>
                    <a:pt x="20633" y="12395"/>
                    <a:pt x="20442" y="13170"/>
                  </a:cubicBezTo>
                  <a:lnTo>
                    <a:pt x="21287" y="13378"/>
                  </a:lnTo>
                  <a:cubicBezTo>
                    <a:pt x="21495" y="12534"/>
                    <a:pt x="21600" y="11668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668"/>
                    <a:pt x="104" y="12534"/>
                    <a:pt x="312" y="13378"/>
                  </a:cubicBezTo>
                  <a:lnTo>
                    <a:pt x="1157" y="13170"/>
                  </a:lnTo>
                  <a:close/>
                </a:path>
              </a:pathLst>
            </a:custGeom>
            <a:noFill/>
            <a:ln w="38100">
              <a:solidFill>
                <a:srgbClr val="437EB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0" name="AutoShape 30"/>
            <p:cNvSpPr>
              <a:spLocks noChangeArrowheads="1"/>
            </p:cNvSpPr>
            <p:nvPr/>
          </p:nvSpPr>
          <p:spPr bwMode="auto">
            <a:xfrm rot="5400000">
              <a:off x="88" y="1319"/>
              <a:ext cx="1633" cy="166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050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57" y="13170"/>
                  </a:moveTo>
                  <a:cubicBezTo>
                    <a:pt x="966" y="12395"/>
                    <a:pt x="870" y="11598"/>
                    <a:pt x="870" y="10800"/>
                  </a:cubicBezTo>
                  <a:cubicBezTo>
                    <a:pt x="870" y="5315"/>
                    <a:pt x="5315" y="870"/>
                    <a:pt x="10800" y="870"/>
                  </a:cubicBezTo>
                  <a:cubicBezTo>
                    <a:pt x="16284" y="870"/>
                    <a:pt x="20730" y="5315"/>
                    <a:pt x="20730" y="10800"/>
                  </a:cubicBezTo>
                  <a:cubicBezTo>
                    <a:pt x="20730" y="11598"/>
                    <a:pt x="20633" y="12395"/>
                    <a:pt x="20442" y="13170"/>
                  </a:cubicBezTo>
                  <a:lnTo>
                    <a:pt x="21287" y="13378"/>
                  </a:lnTo>
                  <a:cubicBezTo>
                    <a:pt x="21495" y="12534"/>
                    <a:pt x="21600" y="11668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668"/>
                    <a:pt x="104" y="12534"/>
                    <a:pt x="312" y="13378"/>
                  </a:cubicBezTo>
                  <a:lnTo>
                    <a:pt x="1157" y="13170"/>
                  </a:lnTo>
                  <a:close/>
                </a:path>
              </a:pathLst>
            </a:custGeom>
            <a:noFill/>
            <a:ln w="38100">
              <a:solidFill>
                <a:srgbClr val="76A4D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1" name="AutoShape 31"/>
            <p:cNvSpPr>
              <a:spLocks noChangeArrowheads="1"/>
            </p:cNvSpPr>
            <p:nvPr/>
          </p:nvSpPr>
          <p:spPr bwMode="auto">
            <a:xfrm rot="5400000">
              <a:off x="5" y="1222"/>
              <a:ext cx="1849" cy="186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049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995" y="13199"/>
                  </a:moveTo>
                  <a:cubicBezTo>
                    <a:pt x="803" y="12414"/>
                    <a:pt x="706" y="11608"/>
                    <a:pt x="706" y="10800"/>
                  </a:cubicBezTo>
                  <a:cubicBezTo>
                    <a:pt x="706" y="5225"/>
                    <a:pt x="5225" y="706"/>
                    <a:pt x="10800" y="706"/>
                  </a:cubicBezTo>
                  <a:cubicBezTo>
                    <a:pt x="16374" y="706"/>
                    <a:pt x="20894" y="5225"/>
                    <a:pt x="20894" y="10800"/>
                  </a:cubicBezTo>
                  <a:cubicBezTo>
                    <a:pt x="20894" y="11608"/>
                    <a:pt x="20796" y="12414"/>
                    <a:pt x="20604" y="13199"/>
                  </a:cubicBezTo>
                  <a:lnTo>
                    <a:pt x="21290" y="13367"/>
                  </a:lnTo>
                  <a:cubicBezTo>
                    <a:pt x="21496" y="12527"/>
                    <a:pt x="21600" y="116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665"/>
                    <a:pt x="103" y="12527"/>
                    <a:pt x="309" y="13367"/>
                  </a:cubicBezTo>
                  <a:lnTo>
                    <a:pt x="995" y="13199"/>
                  </a:lnTo>
                  <a:close/>
                </a:path>
              </a:pathLst>
            </a:custGeom>
            <a:noFill/>
            <a:ln w="38100">
              <a:solidFill>
                <a:srgbClr val="76A4D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2" name="Arc 32"/>
            <p:cNvSpPr>
              <a:spLocks/>
            </p:cNvSpPr>
            <p:nvPr/>
          </p:nvSpPr>
          <p:spPr bwMode="auto">
            <a:xfrm>
              <a:off x="871" y="1158"/>
              <a:ext cx="890" cy="1015"/>
            </a:xfrm>
            <a:custGeom>
              <a:avLst/>
              <a:gdLst>
                <a:gd name="T0" fmla="*/ 0 w 19056"/>
                <a:gd name="T1" fmla="*/ 0 h 21600"/>
                <a:gd name="T2" fmla="*/ 0 w 19056"/>
                <a:gd name="T3" fmla="*/ 0 h 21600"/>
                <a:gd name="T4" fmla="*/ 0 w 1905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056" h="21600" fill="none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8288" y="0"/>
                    <a:pt x="15057" y="3639"/>
                    <a:pt x="19056" y="9690"/>
                  </a:cubicBezTo>
                </a:path>
                <a:path w="19056" h="21600" stroke="0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8288" y="0"/>
                    <a:pt x="15057" y="3639"/>
                    <a:pt x="19056" y="9690"/>
                  </a:cubicBezTo>
                  <a:lnTo>
                    <a:pt x="1036" y="21600"/>
                  </a:lnTo>
                  <a:lnTo>
                    <a:pt x="-1" y="24"/>
                  </a:lnTo>
                  <a:close/>
                </a:path>
              </a:pathLst>
            </a:custGeom>
            <a:noFill/>
            <a:ln w="38100">
              <a:solidFill>
                <a:srgbClr val="76A4D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3" name="Arc 33"/>
            <p:cNvSpPr>
              <a:spLocks/>
            </p:cNvSpPr>
            <p:nvPr/>
          </p:nvSpPr>
          <p:spPr bwMode="auto">
            <a:xfrm flipV="1">
              <a:off x="888" y="2126"/>
              <a:ext cx="889" cy="1015"/>
            </a:xfrm>
            <a:custGeom>
              <a:avLst/>
              <a:gdLst>
                <a:gd name="T0" fmla="*/ 0 w 19056"/>
                <a:gd name="T1" fmla="*/ 0 h 21600"/>
                <a:gd name="T2" fmla="*/ 0 w 19056"/>
                <a:gd name="T3" fmla="*/ 0 h 21600"/>
                <a:gd name="T4" fmla="*/ 0 w 1905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056" h="21600" fill="none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8288" y="0"/>
                    <a:pt x="15057" y="3639"/>
                    <a:pt x="19056" y="9690"/>
                  </a:cubicBezTo>
                </a:path>
                <a:path w="19056" h="21600" stroke="0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8288" y="0"/>
                    <a:pt x="15057" y="3639"/>
                    <a:pt x="19056" y="9690"/>
                  </a:cubicBezTo>
                  <a:lnTo>
                    <a:pt x="1036" y="21600"/>
                  </a:lnTo>
                  <a:lnTo>
                    <a:pt x="-1" y="24"/>
                  </a:lnTo>
                  <a:close/>
                </a:path>
              </a:pathLst>
            </a:custGeom>
            <a:noFill/>
            <a:ln w="38100">
              <a:solidFill>
                <a:srgbClr val="76A4D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4" name="Arc 34"/>
            <p:cNvSpPr>
              <a:spLocks/>
            </p:cNvSpPr>
            <p:nvPr/>
          </p:nvSpPr>
          <p:spPr bwMode="auto">
            <a:xfrm>
              <a:off x="902" y="1104"/>
              <a:ext cx="882" cy="1029"/>
            </a:xfrm>
            <a:custGeom>
              <a:avLst/>
              <a:gdLst>
                <a:gd name="T0" fmla="*/ 0 w 18334"/>
                <a:gd name="T1" fmla="*/ 0 h 21600"/>
                <a:gd name="T2" fmla="*/ 0 w 18334"/>
                <a:gd name="T3" fmla="*/ 0 h 21600"/>
                <a:gd name="T4" fmla="*/ 0 w 1833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334" h="21600" fill="none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845" y="0"/>
                    <a:pt x="14255" y="3210"/>
                    <a:pt x="18333" y="8664"/>
                  </a:cubicBezTo>
                </a:path>
                <a:path w="18334" h="21600" stroke="0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845" y="0"/>
                    <a:pt x="14255" y="3210"/>
                    <a:pt x="18333" y="8664"/>
                  </a:cubicBezTo>
                  <a:lnTo>
                    <a:pt x="1036" y="21600"/>
                  </a:lnTo>
                  <a:lnTo>
                    <a:pt x="-1" y="24"/>
                  </a:lnTo>
                  <a:close/>
                </a:path>
              </a:pathLst>
            </a:custGeom>
            <a:noFill/>
            <a:ln w="38100">
              <a:solidFill>
                <a:srgbClr val="76A4D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5" name="Arc 35"/>
            <p:cNvSpPr>
              <a:spLocks/>
            </p:cNvSpPr>
            <p:nvPr/>
          </p:nvSpPr>
          <p:spPr bwMode="auto">
            <a:xfrm flipV="1">
              <a:off x="910" y="2165"/>
              <a:ext cx="882" cy="1028"/>
            </a:xfrm>
            <a:custGeom>
              <a:avLst/>
              <a:gdLst>
                <a:gd name="T0" fmla="*/ 0 w 18334"/>
                <a:gd name="T1" fmla="*/ 0 h 21600"/>
                <a:gd name="T2" fmla="*/ 0 w 18334"/>
                <a:gd name="T3" fmla="*/ 0 h 21600"/>
                <a:gd name="T4" fmla="*/ 0 w 1833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334" h="21600" fill="none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845" y="0"/>
                    <a:pt x="14255" y="3210"/>
                    <a:pt x="18333" y="8664"/>
                  </a:cubicBezTo>
                </a:path>
                <a:path w="18334" h="21600" stroke="0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845" y="0"/>
                    <a:pt x="14255" y="3210"/>
                    <a:pt x="18333" y="8664"/>
                  </a:cubicBezTo>
                  <a:lnTo>
                    <a:pt x="1036" y="21600"/>
                  </a:lnTo>
                  <a:lnTo>
                    <a:pt x="-1" y="24"/>
                  </a:lnTo>
                  <a:close/>
                </a:path>
              </a:pathLst>
            </a:custGeom>
            <a:noFill/>
            <a:ln w="38100">
              <a:solidFill>
                <a:srgbClr val="76A4D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6" name="Arc 36"/>
            <p:cNvSpPr>
              <a:spLocks/>
            </p:cNvSpPr>
            <p:nvPr/>
          </p:nvSpPr>
          <p:spPr bwMode="auto">
            <a:xfrm flipV="1">
              <a:off x="903" y="2221"/>
              <a:ext cx="925" cy="1042"/>
            </a:xfrm>
            <a:custGeom>
              <a:avLst/>
              <a:gdLst>
                <a:gd name="T0" fmla="*/ 0 w 18334"/>
                <a:gd name="T1" fmla="*/ 0 h 21600"/>
                <a:gd name="T2" fmla="*/ 0 w 18334"/>
                <a:gd name="T3" fmla="*/ 0 h 21600"/>
                <a:gd name="T4" fmla="*/ 0 w 1833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334" h="21600" fill="none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845" y="0"/>
                    <a:pt x="14255" y="3210"/>
                    <a:pt x="18333" y="8664"/>
                  </a:cubicBezTo>
                </a:path>
                <a:path w="18334" h="21600" stroke="0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845" y="0"/>
                    <a:pt x="14255" y="3210"/>
                    <a:pt x="18333" y="8664"/>
                  </a:cubicBezTo>
                  <a:lnTo>
                    <a:pt x="1036" y="21600"/>
                  </a:lnTo>
                  <a:lnTo>
                    <a:pt x="-1" y="24"/>
                  </a:lnTo>
                  <a:close/>
                </a:path>
              </a:pathLst>
            </a:custGeom>
            <a:noFill/>
            <a:ln w="38100">
              <a:solidFill>
                <a:srgbClr val="76A4D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7" name="Arc 37"/>
            <p:cNvSpPr>
              <a:spLocks/>
            </p:cNvSpPr>
            <p:nvPr/>
          </p:nvSpPr>
          <p:spPr bwMode="auto">
            <a:xfrm>
              <a:off x="903" y="1036"/>
              <a:ext cx="910" cy="1043"/>
            </a:xfrm>
            <a:custGeom>
              <a:avLst/>
              <a:gdLst>
                <a:gd name="T0" fmla="*/ 0 w 18334"/>
                <a:gd name="T1" fmla="*/ 0 h 21600"/>
                <a:gd name="T2" fmla="*/ 0 w 18334"/>
                <a:gd name="T3" fmla="*/ 0 h 21600"/>
                <a:gd name="T4" fmla="*/ 0 w 1833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334" h="21600" fill="none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845" y="0"/>
                    <a:pt x="14255" y="3210"/>
                    <a:pt x="18333" y="8664"/>
                  </a:cubicBezTo>
                </a:path>
                <a:path w="18334" h="21600" stroke="0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845" y="0"/>
                    <a:pt x="14255" y="3210"/>
                    <a:pt x="18333" y="8664"/>
                  </a:cubicBezTo>
                  <a:lnTo>
                    <a:pt x="1036" y="21600"/>
                  </a:lnTo>
                  <a:lnTo>
                    <a:pt x="-1" y="24"/>
                  </a:lnTo>
                  <a:close/>
                </a:path>
              </a:pathLst>
            </a:custGeom>
            <a:noFill/>
            <a:ln w="38100">
              <a:solidFill>
                <a:srgbClr val="76A4D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8" name="Arc 38"/>
            <p:cNvSpPr>
              <a:spLocks/>
            </p:cNvSpPr>
            <p:nvPr/>
          </p:nvSpPr>
          <p:spPr bwMode="auto">
            <a:xfrm>
              <a:off x="878" y="960"/>
              <a:ext cx="893" cy="1049"/>
            </a:xfrm>
            <a:custGeom>
              <a:avLst/>
              <a:gdLst>
                <a:gd name="T0" fmla="*/ 0 w 16826"/>
                <a:gd name="T1" fmla="*/ 0 h 21600"/>
                <a:gd name="T2" fmla="*/ 0 w 16826"/>
                <a:gd name="T3" fmla="*/ 0 h 21600"/>
                <a:gd name="T4" fmla="*/ 0 w 1682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826" h="21600" fill="none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022" y="0"/>
                    <a:pt x="12740" y="2484"/>
                    <a:pt x="16825" y="6861"/>
                  </a:cubicBezTo>
                </a:path>
                <a:path w="16826" h="21600" stroke="0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022" y="0"/>
                    <a:pt x="12740" y="2484"/>
                    <a:pt x="16825" y="6861"/>
                  </a:cubicBezTo>
                  <a:lnTo>
                    <a:pt x="1036" y="21600"/>
                  </a:lnTo>
                  <a:lnTo>
                    <a:pt x="-1" y="24"/>
                  </a:lnTo>
                  <a:close/>
                </a:path>
              </a:pathLst>
            </a:custGeom>
            <a:noFill/>
            <a:ln w="38100">
              <a:solidFill>
                <a:srgbClr val="76A4D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9" name="Arc 39"/>
            <p:cNvSpPr>
              <a:spLocks/>
            </p:cNvSpPr>
            <p:nvPr/>
          </p:nvSpPr>
          <p:spPr bwMode="auto">
            <a:xfrm flipV="1">
              <a:off x="900" y="2279"/>
              <a:ext cx="894" cy="1049"/>
            </a:xfrm>
            <a:custGeom>
              <a:avLst/>
              <a:gdLst>
                <a:gd name="T0" fmla="*/ 0 w 16826"/>
                <a:gd name="T1" fmla="*/ 0 h 21600"/>
                <a:gd name="T2" fmla="*/ 0 w 16826"/>
                <a:gd name="T3" fmla="*/ 0 h 21600"/>
                <a:gd name="T4" fmla="*/ 0 w 1682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826" h="21600" fill="none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022" y="0"/>
                    <a:pt x="12740" y="2484"/>
                    <a:pt x="16825" y="6861"/>
                  </a:cubicBezTo>
                </a:path>
                <a:path w="16826" h="21600" stroke="0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022" y="0"/>
                    <a:pt x="12740" y="2484"/>
                    <a:pt x="16825" y="6861"/>
                  </a:cubicBezTo>
                  <a:lnTo>
                    <a:pt x="1036" y="21600"/>
                  </a:lnTo>
                  <a:lnTo>
                    <a:pt x="-1" y="24"/>
                  </a:lnTo>
                  <a:close/>
                </a:path>
              </a:pathLst>
            </a:custGeom>
            <a:noFill/>
            <a:ln w="38100">
              <a:solidFill>
                <a:srgbClr val="AFC3E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0" name="Arc 40"/>
            <p:cNvSpPr>
              <a:spLocks/>
            </p:cNvSpPr>
            <p:nvPr/>
          </p:nvSpPr>
          <p:spPr bwMode="auto">
            <a:xfrm rot="-113223">
              <a:off x="886" y="885"/>
              <a:ext cx="887" cy="1063"/>
            </a:xfrm>
            <a:custGeom>
              <a:avLst/>
              <a:gdLst>
                <a:gd name="T0" fmla="*/ 0 w 16826"/>
                <a:gd name="T1" fmla="*/ 0 h 21600"/>
                <a:gd name="T2" fmla="*/ 0 w 16826"/>
                <a:gd name="T3" fmla="*/ 0 h 21600"/>
                <a:gd name="T4" fmla="*/ 0 w 1682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826" h="21600" fill="none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022" y="0"/>
                    <a:pt x="12740" y="2484"/>
                    <a:pt x="16825" y="6861"/>
                  </a:cubicBezTo>
                </a:path>
                <a:path w="16826" h="21600" stroke="0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022" y="0"/>
                    <a:pt x="12740" y="2484"/>
                    <a:pt x="16825" y="6861"/>
                  </a:cubicBezTo>
                  <a:lnTo>
                    <a:pt x="1036" y="21600"/>
                  </a:lnTo>
                  <a:lnTo>
                    <a:pt x="-1" y="24"/>
                  </a:lnTo>
                  <a:close/>
                </a:path>
              </a:pathLst>
            </a:custGeom>
            <a:noFill/>
            <a:ln w="38100">
              <a:solidFill>
                <a:srgbClr val="AFC3E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1" name="Arc 41"/>
            <p:cNvSpPr>
              <a:spLocks/>
            </p:cNvSpPr>
            <p:nvPr/>
          </p:nvSpPr>
          <p:spPr bwMode="auto">
            <a:xfrm rot="113223" flipV="1">
              <a:off x="922" y="2343"/>
              <a:ext cx="888" cy="1063"/>
            </a:xfrm>
            <a:custGeom>
              <a:avLst/>
              <a:gdLst>
                <a:gd name="T0" fmla="*/ 0 w 16826"/>
                <a:gd name="T1" fmla="*/ 0 h 21600"/>
                <a:gd name="T2" fmla="*/ 0 w 16826"/>
                <a:gd name="T3" fmla="*/ 0 h 21600"/>
                <a:gd name="T4" fmla="*/ 0 w 1682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826" h="21600" fill="none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022" y="0"/>
                    <a:pt x="12740" y="2484"/>
                    <a:pt x="16825" y="6861"/>
                  </a:cubicBezTo>
                </a:path>
                <a:path w="16826" h="21600" stroke="0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022" y="0"/>
                    <a:pt x="12740" y="2484"/>
                    <a:pt x="16825" y="6861"/>
                  </a:cubicBezTo>
                  <a:lnTo>
                    <a:pt x="1036" y="21600"/>
                  </a:lnTo>
                  <a:lnTo>
                    <a:pt x="-1" y="24"/>
                  </a:lnTo>
                  <a:close/>
                </a:path>
              </a:pathLst>
            </a:custGeom>
            <a:noFill/>
            <a:ln w="38100">
              <a:solidFill>
                <a:srgbClr val="AFC3E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2" name="Arc 42"/>
            <p:cNvSpPr>
              <a:spLocks/>
            </p:cNvSpPr>
            <p:nvPr/>
          </p:nvSpPr>
          <p:spPr bwMode="auto">
            <a:xfrm rot="-113223">
              <a:off x="914" y="824"/>
              <a:ext cx="851" cy="1063"/>
            </a:xfrm>
            <a:custGeom>
              <a:avLst/>
              <a:gdLst>
                <a:gd name="T0" fmla="*/ 0 w 16004"/>
                <a:gd name="T1" fmla="*/ 0 h 21600"/>
                <a:gd name="T2" fmla="*/ 0 w 16004"/>
                <a:gd name="T3" fmla="*/ 0 h 21600"/>
                <a:gd name="T4" fmla="*/ 0 w 1600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004" h="21600" fill="none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6616" y="0"/>
                    <a:pt x="11980" y="2159"/>
                    <a:pt x="16004" y="6026"/>
                  </a:cubicBezTo>
                </a:path>
                <a:path w="16004" h="21600" stroke="0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6616" y="0"/>
                    <a:pt x="11980" y="2159"/>
                    <a:pt x="16004" y="6026"/>
                  </a:cubicBezTo>
                  <a:lnTo>
                    <a:pt x="1036" y="21600"/>
                  </a:lnTo>
                  <a:lnTo>
                    <a:pt x="-1" y="24"/>
                  </a:lnTo>
                  <a:close/>
                </a:path>
              </a:pathLst>
            </a:custGeom>
            <a:noFill/>
            <a:ln w="38100">
              <a:solidFill>
                <a:srgbClr val="AFC3E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3" name="Arc 43"/>
            <p:cNvSpPr>
              <a:spLocks/>
            </p:cNvSpPr>
            <p:nvPr/>
          </p:nvSpPr>
          <p:spPr bwMode="auto">
            <a:xfrm rot="113223" flipV="1">
              <a:off x="944" y="2400"/>
              <a:ext cx="851" cy="1063"/>
            </a:xfrm>
            <a:custGeom>
              <a:avLst/>
              <a:gdLst>
                <a:gd name="T0" fmla="*/ 0 w 16004"/>
                <a:gd name="T1" fmla="*/ 0 h 21600"/>
                <a:gd name="T2" fmla="*/ 0 w 16004"/>
                <a:gd name="T3" fmla="*/ 0 h 21600"/>
                <a:gd name="T4" fmla="*/ 0 w 1600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004" h="21600" fill="none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6616" y="0"/>
                    <a:pt x="11980" y="2159"/>
                    <a:pt x="16004" y="6026"/>
                  </a:cubicBezTo>
                </a:path>
                <a:path w="16004" h="21600" stroke="0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6616" y="0"/>
                    <a:pt x="11980" y="2159"/>
                    <a:pt x="16004" y="6026"/>
                  </a:cubicBezTo>
                  <a:lnTo>
                    <a:pt x="1036" y="21600"/>
                  </a:lnTo>
                  <a:lnTo>
                    <a:pt x="-1" y="24"/>
                  </a:lnTo>
                  <a:close/>
                </a:path>
              </a:pathLst>
            </a:custGeom>
            <a:noFill/>
            <a:ln w="38100">
              <a:solidFill>
                <a:srgbClr val="AFC3E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4" name="Arc 44"/>
            <p:cNvSpPr>
              <a:spLocks/>
            </p:cNvSpPr>
            <p:nvPr/>
          </p:nvSpPr>
          <p:spPr bwMode="auto">
            <a:xfrm rot="-354266">
              <a:off x="908" y="734"/>
              <a:ext cx="851" cy="1063"/>
            </a:xfrm>
            <a:custGeom>
              <a:avLst/>
              <a:gdLst>
                <a:gd name="T0" fmla="*/ 0 w 16004"/>
                <a:gd name="T1" fmla="*/ 0 h 21600"/>
                <a:gd name="T2" fmla="*/ 0 w 16004"/>
                <a:gd name="T3" fmla="*/ 0 h 21600"/>
                <a:gd name="T4" fmla="*/ 0 w 1600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004" h="21600" fill="none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6616" y="0"/>
                    <a:pt x="11980" y="2159"/>
                    <a:pt x="16004" y="6026"/>
                  </a:cubicBezTo>
                </a:path>
                <a:path w="16004" h="21600" stroke="0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6616" y="0"/>
                    <a:pt x="11980" y="2159"/>
                    <a:pt x="16004" y="6026"/>
                  </a:cubicBezTo>
                  <a:lnTo>
                    <a:pt x="1036" y="21600"/>
                  </a:lnTo>
                  <a:lnTo>
                    <a:pt x="-1" y="24"/>
                  </a:lnTo>
                  <a:close/>
                </a:path>
              </a:pathLst>
            </a:custGeom>
            <a:noFill/>
            <a:ln w="38100">
              <a:solidFill>
                <a:srgbClr val="AFC3E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6" name="Rectangle 45"/>
          <p:cNvSpPr>
            <a:spLocks noChangeArrowheads="1"/>
          </p:cNvSpPr>
          <p:nvPr/>
        </p:nvSpPr>
        <p:spPr bwMode="auto">
          <a:xfrm>
            <a:off x="2771775" y="3213100"/>
            <a:ext cx="215900" cy="19415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157" name="Rectangle 46"/>
          <p:cNvSpPr>
            <a:spLocks noChangeArrowheads="1"/>
          </p:cNvSpPr>
          <p:nvPr/>
        </p:nvSpPr>
        <p:spPr bwMode="auto">
          <a:xfrm>
            <a:off x="2771775" y="765175"/>
            <a:ext cx="215900" cy="23764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158" name="Rectangle 47"/>
          <p:cNvSpPr>
            <a:spLocks noChangeArrowheads="1"/>
          </p:cNvSpPr>
          <p:nvPr/>
        </p:nvSpPr>
        <p:spPr bwMode="auto">
          <a:xfrm>
            <a:off x="539750" y="742950"/>
            <a:ext cx="4037013" cy="528638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159" name="Rectangle 48"/>
          <p:cNvSpPr>
            <a:spLocks noChangeArrowheads="1"/>
          </p:cNvSpPr>
          <p:nvPr/>
        </p:nvSpPr>
        <p:spPr bwMode="auto">
          <a:xfrm>
            <a:off x="0" y="0"/>
            <a:ext cx="1403350" cy="57340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178225" name="Group 49"/>
          <p:cNvGrpSpPr>
            <a:grpSpLocks/>
          </p:cNvGrpSpPr>
          <p:nvPr/>
        </p:nvGrpSpPr>
        <p:grpSpPr bwMode="auto">
          <a:xfrm>
            <a:off x="4932363" y="1196975"/>
            <a:ext cx="1379537" cy="3892550"/>
            <a:chOff x="3109" y="896"/>
            <a:chExt cx="869" cy="2452"/>
          </a:xfrm>
        </p:grpSpPr>
        <p:sp>
          <p:nvSpPr>
            <p:cNvPr id="6167" name="Rectangle 50"/>
            <p:cNvSpPr>
              <a:spLocks noChangeArrowheads="1"/>
            </p:cNvSpPr>
            <p:nvPr/>
          </p:nvSpPr>
          <p:spPr bwMode="auto">
            <a:xfrm>
              <a:off x="3109" y="906"/>
              <a:ext cx="63" cy="2415"/>
            </a:xfrm>
            <a:prstGeom prst="rect">
              <a:avLst/>
            </a:prstGeom>
            <a:noFill/>
            <a:ln w="38100">
              <a:solidFill>
                <a:srgbClr val="2C58B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68" name="Rectangle 51"/>
            <p:cNvSpPr>
              <a:spLocks noChangeArrowheads="1"/>
            </p:cNvSpPr>
            <p:nvPr/>
          </p:nvSpPr>
          <p:spPr bwMode="auto">
            <a:xfrm>
              <a:off x="3244" y="921"/>
              <a:ext cx="63" cy="2415"/>
            </a:xfrm>
            <a:prstGeom prst="rect">
              <a:avLst/>
            </a:prstGeom>
            <a:noFill/>
            <a:ln w="38100">
              <a:solidFill>
                <a:srgbClr val="2C58B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69" name="Rectangle 52"/>
            <p:cNvSpPr>
              <a:spLocks noChangeArrowheads="1"/>
            </p:cNvSpPr>
            <p:nvPr/>
          </p:nvSpPr>
          <p:spPr bwMode="auto">
            <a:xfrm>
              <a:off x="3376" y="913"/>
              <a:ext cx="63" cy="2415"/>
            </a:xfrm>
            <a:prstGeom prst="rect">
              <a:avLst/>
            </a:prstGeom>
            <a:noFill/>
            <a:ln w="38100">
              <a:solidFill>
                <a:srgbClr val="2C58B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70" name="Rectangle 53"/>
            <p:cNvSpPr>
              <a:spLocks noChangeArrowheads="1"/>
            </p:cNvSpPr>
            <p:nvPr/>
          </p:nvSpPr>
          <p:spPr bwMode="auto">
            <a:xfrm>
              <a:off x="3511" y="896"/>
              <a:ext cx="63" cy="2415"/>
            </a:xfrm>
            <a:prstGeom prst="rect">
              <a:avLst/>
            </a:prstGeom>
            <a:noFill/>
            <a:ln w="38100">
              <a:solidFill>
                <a:srgbClr val="2F5EB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71" name="Rectangle 54"/>
            <p:cNvSpPr>
              <a:spLocks noChangeArrowheads="1"/>
            </p:cNvSpPr>
            <p:nvPr/>
          </p:nvSpPr>
          <p:spPr bwMode="auto">
            <a:xfrm>
              <a:off x="3643" y="922"/>
              <a:ext cx="66" cy="2415"/>
            </a:xfrm>
            <a:prstGeom prst="rect">
              <a:avLst/>
            </a:prstGeom>
            <a:noFill/>
            <a:ln w="38100">
              <a:solidFill>
                <a:srgbClr val="2F5EB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72" name="Rectangle 55"/>
            <p:cNvSpPr>
              <a:spLocks noChangeArrowheads="1"/>
            </p:cNvSpPr>
            <p:nvPr/>
          </p:nvSpPr>
          <p:spPr bwMode="auto">
            <a:xfrm>
              <a:off x="3782" y="933"/>
              <a:ext cx="63" cy="2415"/>
            </a:xfrm>
            <a:prstGeom prst="rect">
              <a:avLst/>
            </a:prstGeom>
            <a:noFill/>
            <a:ln w="38100">
              <a:solidFill>
                <a:srgbClr val="567C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73" name="Rectangle 56"/>
            <p:cNvSpPr>
              <a:spLocks noChangeArrowheads="1"/>
            </p:cNvSpPr>
            <p:nvPr/>
          </p:nvSpPr>
          <p:spPr bwMode="auto">
            <a:xfrm>
              <a:off x="3915" y="930"/>
              <a:ext cx="63" cy="2415"/>
            </a:xfrm>
            <a:prstGeom prst="rect">
              <a:avLst/>
            </a:prstGeom>
            <a:noFill/>
            <a:ln w="38100">
              <a:solidFill>
                <a:srgbClr val="567C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6161" name="Rectangle 57"/>
          <p:cNvSpPr>
            <a:spLocks noChangeArrowheads="1"/>
          </p:cNvSpPr>
          <p:nvPr/>
        </p:nvSpPr>
        <p:spPr bwMode="auto">
          <a:xfrm>
            <a:off x="4060825" y="739775"/>
            <a:ext cx="3824288" cy="528638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162" name="Rectangle 58"/>
          <p:cNvSpPr>
            <a:spLocks noChangeArrowheads="1"/>
          </p:cNvSpPr>
          <p:nvPr/>
        </p:nvSpPr>
        <p:spPr bwMode="auto">
          <a:xfrm>
            <a:off x="4356100" y="796925"/>
            <a:ext cx="584200" cy="41941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163" name="Text Box 59"/>
          <p:cNvSpPr txBox="1">
            <a:spLocks noChangeArrowheads="1"/>
          </p:cNvSpPr>
          <p:nvPr/>
        </p:nvSpPr>
        <p:spPr bwMode="auto">
          <a:xfrm>
            <a:off x="611188" y="7938"/>
            <a:ext cx="8208962" cy="1201737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kumimoji="1" lang="en-US" altLang="zh-CN" baseline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r>
              <a:rPr kumimoji="1"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波的衍射</a:t>
            </a:r>
          </a:p>
          <a:p>
            <a:endParaRPr kumimoji="1" lang="en-US" altLang="zh-CN" sz="240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164" name="Rectangle 60"/>
          <p:cNvSpPr>
            <a:spLocks noChangeArrowheads="1"/>
          </p:cNvSpPr>
          <p:nvPr/>
        </p:nvSpPr>
        <p:spPr bwMode="auto">
          <a:xfrm>
            <a:off x="727075" y="4848225"/>
            <a:ext cx="7158038" cy="528638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78237" name="Text Box 61"/>
          <p:cNvSpPr txBox="1">
            <a:spLocks noChangeArrowheads="1"/>
          </p:cNvSpPr>
          <p:nvPr/>
        </p:nvSpPr>
        <p:spPr bwMode="auto">
          <a:xfrm>
            <a:off x="1057275" y="5238750"/>
            <a:ext cx="7158038" cy="14922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5000"/>
              </a:lnSpc>
              <a:spcBef>
                <a:spcPct val="5000"/>
              </a:spcBef>
            </a:pPr>
            <a:r>
              <a:rPr lang="en-US" altLang="zh-CN" baseline="0"/>
              <a:t>(1) </a:t>
            </a:r>
            <a:r>
              <a:rPr lang="zh-CN" altLang="en-US" baseline="0"/>
              <a:t>当</a:t>
            </a:r>
            <a:r>
              <a:rPr lang="en-US" altLang="zh-CN" i="1" baseline="0">
                <a:solidFill>
                  <a:srgbClr val="333399"/>
                </a:solidFill>
                <a:sym typeface="Symbol" panose="05050102010706020507" pitchFamily="18" charset="2"/>
              </a:rPr>
              <a:t>d</a:t>
            </a:r>
            <a:r>
              <a:rPr lang="en-US" altLang="zh-CN" baseline="0">
                <a:solidFill>
                  <a:srgbClr val="333399"/>
                </a:solidFill>
              </a:rPr>
              <a:t> </a:t>
            </a:r>
            <a:r>
              <a:rPr lang="en-US" altLang="zh-CN" baseline="0">
                <a:solidFill>
                  <a:srgbClr val="333399"/>
                </a:solidFill>
                <a:sym typeface="Symbol" panose="05050102010706020507" pitchFamily="18" charset="2"/>
              </a:rPr>
              <a:t>&gt;&gt;</a:t>
            </a:r>
            <a:r>
              <a:rPr lang="en-US" altLang="zh-CN" i="1" baseline="0">
                <a:solidFill>
                  <a:srgbClr val="333399"/>
                </a:solidFill>
                <a:sym typeface="Symbol" panose="05050102010706020507" pitchFamily="18" charset="2"/>
              </a:rPr>
              <a:t> </a:t>
            </a:r>
            <a:r>
              <a:rPr lang="en-US" altLang="zh-CN" i="1" baseline="0">
                <a:sym typeface="Symbol" panose="05050102010706020507" pitchFamily="18" charset="2"/>
              </a:rPr>
              <a:t> </a:t>
            </a:r>
            <a:r>
              <a:rPr lang="zh-CN" altLang="en-US" baseline="0">
                <a:sym typeface="Symbol" panose="05050102010706020507" pitchFamily="18" charset="2"/>
              </a:rPr>
              <a:t>时，直射或反射</a:t>
            </a:r>
            <a:r>
              <a:rPr lang="en-US" altLang="zh-CN" baseline="0">
                <a:sym typeface="Symbol" panose="05050102010706020507" pitchFamily="18" charset="2"/>
              </a:rPr>
              <a:t>;</a:t>
            </a:r>
          </a:p>
          <a:p>
            <a:pPr>
              <a:lnSpc>
                <a:spcPct val="105000"/>
              </a:lnSpc>
              <a:spcBef>
                <a:spcPct val="5000"/>
              </a:spcBef>
            </a:pPr>
            <a:r>
              <a:rPr lang="en-US" altLang="zh-CN" baseline="0"/>
              <a:t>(2) </a:t>
            </a:r>
            <a:r>
              <a:rPr lang="zh-CN" altLang="en-US" baseline="0"/>
              <a:t>当</a:t>
            </a:r>
            <a:r>
              <a:rPr lang="en-US" altLang="zh-CN" i="1" baseline="0">
                <a:solidFill>
                  <a:srgbClr val="333399"/>
                </a:solidFill>
                <a:sym typeface="Symbol" panose="05050102010706020507" pitchFamily="18" charset="2"/>
              </a:rPr>
              <a:t>d </a:t>
            </a:r>
            <a:r>
              <a:rPr lang="en-US" altLang="zh-CN" baseline="0">
                <a:solidFill>
                  <a:srgbClr val="333399"/>
                </a:solidFill>
                <a:sym typeface="Symbol" panose="05050102010706020507" pitchFamily="18" charset="2"/>
              </a:rPr>
              <a:t>≥ </a:t>
            </a:r>
            <a:r>
              <a:rPr lang="en-US" altLang="zh-CN" i="1" baseline="0">
                <a:solidFill>
                  <a:srgbClr val="333399"/>
                </a:solidFill>
                <a:sym typeface="Symbol" panose="05050102010706020507" pitchFamily="18" charset="2"/>
              </a:rPr>
              <a:t></a:t>
            </a:r>
            <a:r>
              <a:rPr lang="en-US" altLang="zh-CN" baseline="0">
                <a:sym typeface="Symbol" panose="05050102010706020507" pitchFamily="18" charset="2"/>
              </a:rPr>
              <a:t> </a:t>
            </a:r>
            <a:r>
              <a:rPr lang="zh-CN" altLang="en-US" baseline="0">
                <a:sym typeface="Symbol" panose="05050102010706020507" pitchFamily="18" charset="2"/>
              </a:rPr>
              <a:t>时， 衍射显著</a:t>
            </a:r>
            <a:r>
              <a:rPr lang="en-US" altLang="zh-CN" baseline="0">
                <a:sym typeface="Symbol" panose="05050102010706020507" pitchFamily="18" charset="2"/>
              </a:rPr>
              <a:t>;</a:t>
            </a:r>
          </a:p>
          <a:p>
            <a:pPr>
              <a:lnSpc>
                <a:spcPct val="105000"/>
              </a:lnSpc>
              <a:spcBef>
                <a:spcPct val="5000"/>
              </a:spcBef>
            </a:pPr>
            <a:r>
              <a:rPr lang="en-US" altLang="zh-CN" baseline="0"/>
              <a:t>(3) </a:t>
            </a:r>
            <a:r>
              <a:rPr lang="zh-CN" altLang="en-US" baseline="0"/>
              <a:t>当</a:t>
            </a:r>
            <a:r>
              <a:rPr lang="en-US" altLang="zh-CN" i="1" baseline="0">
                <a:solidFill>
                  <a:srgbClr val="333399"/>
                </a:solidFill>
                <a:sym typeface="Symbol" panose="05050102010706020507" pitchFamily="18" charset="2"/>
              </a:rPr>
              <a:t>d </a:t>
            </a:r>
            <a:r>
              <a:rPr lang="en-US" altLang="zh-CN" baseline="0">
                <a:solidFill>
                  <a:srgbClr val="333399"/>
                </a:solidFill>
                <a:sym typeface="Symbol" panose="05050102010706020507" pitchFamily="18" charset="2"/>
              </a:rPr>
              <a:t>&lt;&lt; </a:t>
            </a:r>
            <a:r>
              <a:rPr lang="en-US" altLang="zh-CN" i="1" baseline="0">
                <a:solidFill>
                  <a:srgbClr val="333399"/>
                </a:solidFill>
                <a:sym typeface="Symbol" panose="05050102010706020507" pitchFamily="18" charset="2"/>
              </a:rPr>
              <a:t></a:t>
            </a:r>
            <a:r>
              <a:rPr lang="en-US" altLang="zh-CN" i="1" baseline="0">
                <a:sym typeface="Symbol" panose="05050102010706020507" pitchFamily="18" charset="2"/>
              </a:rPr>
              <a:t> </a:t>
            </a:r>
            <a:r>
              <a:rPr lang="zh-CN" altLang="en-US" baseline="0">
                <a:sym typeface="Symbol" panose="05050102010706020507" pitchFamily="18" charset="2"/>
              </a:rPr>
              <a:t>时，衍射不显著</a:t>
            </a:r>
            <a:r>
              <a:rPr lang="en-US" altLang="zh-CN" baseline="0">
                <a:sym typeface="Symbol" panose="05050102010706020507" pitchFamily="18" charset="2"/>
              </a:rPr>
              <a:t>, </a:t>
            </a:r>
            <a:r>
              <a:rPr lang="zh-CN" altLang="en-US" baseline="0">
                <a:sym typeface="Symbol" panose="05050102010706020507" pitchFamily="18" charset="2"/>
              </a:rPr>
              <a:t>散射</a:t>
            </a:r>
            <a:r>
              <a:rPr lang="en-US" altLang="zh-CN" baseline="0">
                <a:sym typeface="Symbol" panose="05050102010706020507" pitchFamily="18" charset="2"/>
              </a:rPr>
              <a:t>.</a:t>
            </a:r>
          </a:p>
        </p:txBody>
      </p:sp>
      <p:sp>
        <p:nvSpPr>
          <p:cNvPr id="2" name="文本框 1">
            <a:hlinkClick r:id="rId2"/>
          </p:cNvPr>
          <p:cNvSpPr txBox="1">
            <a:spLocks noChangeArrowheads="1"/>
          </p:cNvSpPr>
          <p:nvPr/>
        </p:nvSpPr>
        <p:spPr bwMode="auto">
          <a:xfrm>
            <a:off x="6564313" y="5686425"/>
            <a:ext cx="1346200" cy="3683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00" u="sng" baseline="0"/>
              <a:t>水波的衍射</a:t>
            </a:r>
            <a:endParaRPr lang="en-US" altLang="zh-CN" sz="1800" u="sng" baseline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7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78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78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78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237" grpId="0" animBg="1"/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9"/>
          <p:cNvSpPr txBox="1">
            <a:spLocks noChangeArrowheads="1"/>
          </p:cNvSpPr>
          <p:nvPr/>
        </p:nvSpPr>
        <p:spPr bwMode="auto">
          <a:xfrm>
            <a:off x="7445375" y="854075"/>
            <a:ext cx="3825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53251" name="Text Box 14"/>
          <p:cNvSpPr txBox="1">
            <a:spLocks noChangeArrowheads="1"/>
          </p:cNvSpPr>
          <p:nvPr/>
        </p:nvSpPr>
        <p:spPr bwMode="auto">
          <a:xfrm>
            <a:off x="1008063" y="836613"/>
            <a:ext cx="67325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故</a:t>
            </a:r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r>
              <a:rPr lang="zh-CN" altLang="en-US" baseline="0">
                <a:latin typeface="Times New Roman" panose="02020603050405020304" pitchFamily="18" charset="0"/>
              </a:rPr>
              <a:t>从反射波收到的频率为1030 Hz.</a:t>
            </a:r>
          </a:p>
        </p:txBody>
      </p:sp>
      <p:sp>
        <p:nvSpPr>
          <p:cNvPr id="59396" name="Rectangle 3" descr="横向砖形"/>
          <p:cNvSpPr>
            <a:spLocks noChangeArrowheads="1"/>
          </p:cNvSpPr>
          <p:nvPr/>
        </p:nvSpPr>
        <p:spPr bwMode="auto">
          <a:xfrm>
            <a:off x="8593138" y="549275"/>
            <a:ext cx="119062" cy="16764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9397" name="Line 4"/>
          <p:cNvSpPr>
            <a:spLocks noChangeShapeType="1"/>
          </p:cNvSpPr>
          <p:nvPr/>
        </p:nvSpPr>
        <p:spPr bwMode="auto">
          <a:xfrm>
            <a:off x="6807200" y="1387475"/>
            <a:ext cx="178593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398" name="Oval 5"/>
          <p:cNvSpPr>
            <a:spLocks noChangeArrowheads="1"/>
          </p:cNvSpPr>
          <p:nvPr/>
        </p:nvSpPr>
        <p:spPr bwMode="auto">
          <a:xfrm>
            <a:off x="7521575" y="1317625"/>
            <a:ext cx="119063" cy="1397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9399" name="Rectangle 6"/>
          <p:cNvSpPr>
            <a:spLocks noChangeArrowheads="1"/>
          </p:cNvSpPr>
          <p:nvPr/>
        </p:nvSpPr>
        <p:spPr bwMode="auto">
          <a:xfrm>
            <a:off x="6926263" y="1317625"/>
            <a:ext cx="119062" cy="139700"/>
          </a:xfrm>
          <a:prstGeom prst="rect">
            <a:avLst/>
          </a:prstGeom>
          <a:solidFill>
            <a:srgbClr val="66FF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9400" name="Line 7"/>
          <p:cNvSpPr>
            <a:spLocks noChangeShapeType="1"/>
          </p:cNvSpPr>
          <p:nvPr/>
        </p:nvSpPr>
        <p:spPr bwMode="auto">
          <a:xfrm>
            <a:off x="7640638" y="1387475"/>
            <a:ext cx="357187" cy="0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1" name="Text Box 8"/>
          <p:cNvSpPr txBox="1">
            <a:spLocks noChangeArrowheads="1"/>
          </p:cNvSpPr>
          <p:nvPr/>
        </p:nvSpPr>
        <p:spPr bwMode="auto">
          <a:xfrm>
            <a:off x="6769100" y="854075"/>
            <a:ext cx="4206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 flipH="1">
            <a:off x="7064375" y="1311275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3" name="Line 11"/>
          <p:cNvSpPr>
            <a:spLocks noChangeShapeType="1"/>
          </p:cNvSpPr>
          <p:nvPr/>
        </p:nvSpPr>
        <p:spPr bwMode="auto">
          <a:xfrm>
            <a:off x="7597775" y="1463675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4" name="Line 12"/>
          <p:cNvSpPr>
            <a:spLocks noChangeShapeType="1"/>
          </p:cNvSpPr>
          <p:nvPr/>
        </p:nvSpPr>
        <p:spPr bwMode="auto">
          <a:xfrm flipH="1">
            <a:off x="7064375" y="1539875"/>
            <a:ext cx="15240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1" name="Text Box 13"/>
          <p:cNvSpPr txBox="1">
            <a:spLocks noChangeArrowheads="1"/>
          </p:cNvSpPr>
          <p:nvPr/>
        </p:nvSpPr>
        <p:spPr bwMode="auto">
          <a:xfrm>
            <a:off x="922338" y="404813"/>
            <a:ext cx="54498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>
                <a:latin typeface="Times New Roman" panose="02020603050405020304" pitchFamily="18" charset="0"/>
              </a:rPr>
              <a:t>反射壁接收与发出的频率相同，</a:t>
            </a:r>
          </a:p>
        </p:txBody>
      </p:sp>
      <p:sp>
        <p:nvSpPr>
          <p:cNvPr id="53262" name="Text Box 15"/>
          <p:cNvSpPr txBox="1">
            <a:spLocks noChangeArrowheads="1"/>
          </p:cNvSpPr>
          <p:nvPr/>
        </p:nvSpPr>
        <p:spPr bwMode="auto">
          <a:xfrm>
            <a:off x="592138" y="1397000"/>
            <a:ext cx="46275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(3) </a:t>
            </a:r>
            <a:r>
              <a:rPr lang="zh-CN" altLang="en-US" i="1" baseline="0">
                <a:latin typeface="Times New Roman" panose="02020603050405020304" pitchFamily="18" charset="0"/>
              </a:rPr>
              <a:t>R </a:t>
            </a:r>
            <a:r>
              <a:rPr lang="zh-CN" altLang="en-US" baseline="0">
                <a:latin typeface="Times New Roman" panose="02020603050405020304" pitchFamily="18" charset="0"/>
              </a:rPr>
              <a:t>收到的拍频:</a:t>
            </a:r>
          </a:p>
        </p:txBody>
      </p:sp>
      <p:graphicFrame>
        <p:nvGraphicFramePr>
          <p:cNvPr id="53263" name="Object 2"/>
          <p:cNvGraphicFramePr>
            <a:graphicFrameLocks noChangeAspect="1"/>
          </p:cNvGraphicFramePr>
          <p:nvPr/>
        </p:nvGraphicFramePr>
        <p:xfrm>
          <a:off x="1325563" y="1952625"/>
          <a:ext cx="47355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11" name="Equation" r:id="rId4" imgW="4559300" imgH="431800" progId="Equation.DSMT4">
                  <p:embed/>
                </p:oleObj>
              </mc:Choice>
              <mc:Fallback>
                <p:oleObj name="Equation" r:id="rId4" imgW="4559300" imgH="431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5563" y="1952625"/>
                        <a:ext cx="4735512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4" name="Text Box 17"/>
          <p:cNvSpPr txBox="1">
            <a:spLocks noChangeArrowheads="1"/>
          </p:cNvSpPr>
          <p:nvPr/>
        </p:nvSpPr>
        <p:spPr bwMode="auto">
          <a:xfrm>
            <a:off x="611188" y="2492375"/>
            <a:ext cx="71294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(4) 若</a:t>
            </a:r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r>
              <a:rPr lang="zh-CN" altLang="en-US" baseline="0">
                <a:latin typeface="Times New Roman" panose="02020603050405020304" pitchFamily="18" charset="0"/>
              </a:rPr>
              <a:t>不动, 反射壁以20 m/s向</a:t>
            </a:r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r>
              <a:rPr lang="zh-CN" altLang="en-US" baseline="0">
                <a:latin typeface="Times New Roman" panose="02020603050405020304" pitchFamily="18" charset="0"/>
              </a:rPr>
              <a:t>运动,则</a:t>
            </a:r>
          </a:p>
        </p:txBody>
      </p:sp>
      <p:sp>
        <p:nvSpPr>
          <p:cNvPr id="53265" name="Line 18"/>
          <p:cNvSpPr>
            <a:spLocks noChangeShapeType="1"/>
          </p:cNvSpPr>
          <p:nvPr/>
        </p:nvSpPr>
        <p:spPr bwMode="auto">
          <a:xfrm flipH="1">
            <a:off x="7978775" y="1920875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3266" name="Object 3"/>
          <p:cNvGraphicFramePr>
            <a:graphicFrameLocks noChangeAspect="1"/>
          </p:cNvGraphicFramePr>
          <p:nvPr/>
        </p:nvGraphicFramePr>
        <p:xfrm>
          <a:off x="8131175" y="1997075"/>
          <a:ext cx="3524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12" name="Equation" r:id="rId6" imgW="152202" imgH="177569" progId="Equation.DSMT4">
                  <p:embed/>
                </p:oleObj>
              </mc:Choice>
              <mc:Fallback>
                <p:oleObj name="Equation" r:id="rId6" imgW="152202" imgH="177569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1175" y="1997075"/>
                        <a:ext cx="3524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7" name="Text Box 20"/>
          <p:cNvSpPr txBox="1">
            <a:spLocks noChangeArrowheads="1"/>
          </p:cNvSpPr>
          <p:nvPr/>
        </p:nvSpPr>
        <p:spPr bwMode="auto">
          <a:xfrm>
            <a:off x="1008063" y="3017838"/>
            <a:ext cx="34242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r>
              <a:rPr lang="zh-CN" altLang="en-US" baseline="0">
                <a:latin typeface="Times New Roman" panose="02020603050405020304" pitchFamily="18" charset="0"/>
              </a:rPr>
              <a:t>直接从</a:t>
            </a:r>
            <a:r>
              <a:rPr lang="zh-CN" altLang="en-US" i="1" baseline="0">
                <a:latin typeface="Times New Roman" panose="02020603050405020304" pitchFamily="18" charset="0"/>
              </a:rPr>
              <a:t> S</a:t>
            </a:r>
            <a:r>
              <a:rPr lang="zh-CN" altLang="en-US" baseline="0">
                <a:latin typeface="Times New Roman" panose="02020603050405020304" pitchFamily="18" charset="0"/>
              </a:rPr>
              <a:t> 收到</a:t>
            </a:r>
          </a:p>
        </p:txBody>
      </p:sp>
      <p:sp>
        <p:nvSpPr>
          <p:cNvPr id="53268" name="Rectangle 21"/>
          <p:cNvSpPr>
            <a:spLocks noChangeArrowheads="1"/>
          </p:cNvSpPr>
          <p:nvPr/>
        </p:nvSpPr>
        <p:spPr bwMode="auto">
          <a:xfrm>
            <a:off x="1143000" y="3581400"/>
            <a:ext cx="2492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>
                <a:latin typeface="Times New Roman" panose="02020603050405020304" pitchFamily="18" charset="0"/>
              </a:rPr>
              <a:t>反射壁收到</a:t>
            </a:r>
          </a:p>
        </p:txBody>
      </p:sp>
      <p:sp>
        <p:nvSpPr>
          <p:cNvPr id="53269" name="Text Box 22"/>
          <p:cNvSpPr txBox="1">
            <a:spLocks noChangeArrowheads="1"/>
          </p:cNvSpPr>
          <p:nvPr/>
        </p:nvSpPr>
        <p:spPr bwMode="auto">
          <a:xfrm>
            <a:off x="755650" y="4400550"/>
            <a:ext cx="2705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r>
              <a:rPr lang="zh-CN" altLang="en-US" baseline="0">
                <a:latin typeface="Times New Roman" panose="02020603050405020304" pitchFamily="18" charset="0"/>
              </a:rPr>
              <a:t>收到</a:t>
            </a:r>
          </a:p>
        </p:txBody>
      </p:sp>
      <p:sp>
        <p:nvSpPr>
          <p:cNvPr id="53270" name="Text Box 23"/>
          <p:cNvSpPr txBox="1">
            <a:spLocks noChangeArrowheads="1"/>
          </p:cNvSpPr>
          <p:nvPr/>
        </p:nvSpPr>
        <p:spPr bwMode="auto">
          <a:xfrm>
            <a:off x="1474788" y="5084763"/>
            <a:ext cx="3168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拍频为</a:t>
            </a:r>
          </a:p>
        </p:txBody>
      </p:sp>
      <p:graphicFrame>
        <p:nvGraphicFramePr>
          <p:cNvPr id="53271" name="Object 4"/>
          <p:cNvGraphicFramePr>
            <a:graphicFrameLocks noChangeAspect="1"/>
          </p:cNvGraphicFramePr>
          <p:nvPr/>
        </p:nvGraphicFramePr>
        <p:xfrm>
          <a:off x="4005263" y="2982913"/>
          <a:ext cx="202882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13" name="Equation" r:id="rId8" imgW="2044700" imgH="482600" progId="Equation.DSMT4">
                  <p:embed/>
                </p:oleObj>
              </mc:Choice>
              <mc:Fallback>
                <p:oleObj name="Equation" r:id="rId8" imgW="2044700" imgH="482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5263" y="2982913"/>
                        <a:ext cx="2028825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72" name="Object 5"/>
          <p:cNvGraphicFramePr>
            <a:graphicFrameLocks noChangeAspect="1"/>
          </p:cNvGraphicFramePr>
          <p:nvPr/>
        </p:nvGraphicFramePr>
        <p:xfrm>
          <a:off x="3290888" y="3505200"/>
          <a:ext cx="1773237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14" name="Equation" r:id="rId10" imgW="1676400" imgH="673100" progId="Equation.DSMT4">
                  <p:embed/>
                </p:oleObj>
              </mc:Choice>
              <mc:Fallback>
                <p:oleObj name="Equation" r:id="rId10" imgW="1676400" imgH="673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0888" y="3505200"/>
                        <a:ext cx="1773237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4895850" y="3594100"/>
            <a:ext cx="3352800" cy="519113"/>
            <a:chOff x="0" y="0"/>
            <a:chExt cx="1922" cy="327"/>
          </a:xfrm>
        </p:grpSpPr>
        <p:sp>
          <p:nvSpPr>
            <p:cNvPr id="59427" name="Rectangle 27"/>
            <p:cNvSpPr>
              <a:spLocks noChangeArrowheads="1"/>
            </p:cNvSpPr>
            <p:nvPr/>
          </p:nvSpPr>
          <p:spPr bwMode="auto">
            <a:xfrm>
              <a:off x="0" y="0"/>
              <a:ext cx="192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aseline="0">
                  <a:latin typeface="Times New Roman" panose="02020603050405020304" pitchFamily="18" charset="0"/>
                </a:rPr>
                <a:t>反射壁发出    频率</a:t>
              </a:r>
            </a:p>
          </p:txBody>
        </p:sp>
        <p:graphicFrame>
          <p:nvGraphicFramePr>
            <p:cNvPr id="59428" name="Object 8"/>
            <p:cNvGraphicFramePr>
              <a:graphicFrameLocks noChangeAspect="1"/>
            </p:cNvGraphicFramePr>
            <p:nvPr/>
          </p:nvGraphicFramePr>
          <p:xfrm>
            <a:off x="1199" y="18"/>
            <a:ext cx="214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615" name="Equation" r:id="rId12" imgW="139579" imgH="177646" progId="Equation.DSMT4">
                    <p:embed/>
                  </p:oleObj>
                </mc:Choice>
                <mc:Fallback>
                  <p:oleObj name="Equation" r:id="rId12" imgW="139579" imgH="177646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9" y="18"/>
                          <a:ext cx="214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3276" name="Object 6"/>
          <p:cNvGraphicFramePr>
            <a:graphicFrameLocks noChangeAspect="1"/>
          </p:cNvGraphicFramePr>
          <p:nvPr/>
        </p:nvGraphicFramePr>
        <p:xfrm>
          <a:off x="2608263" y="4221163"/>
          <a:ext cx="5006975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16" name="Equation" r:id="rId14" imgW="4584700" imgH="812800" progId="Equation.DSMT4">
                  <p:embed/>
                </p:oleObj>
              </mc:Choice>
              <mc:Fallback>
                <p:oleObj name="Equation" r:id="rId14" imgW="4584700" imgH="812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8263" y="4221163"/>
                        <a:ext cx="5006975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77" name="Object 7"/>
          <p:cNvGraphicFramePr>
            <a:graphicFrameLocks noChangeAspect="1"/>
          </p:cNvGraphicFramePr>
          <p:nvPr/>
        </p:nvGraphicFramePr>
        <p:xfrm>
          <a:off x="2703513" y="5157788"/>
          <a:ext cx="2851150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17" name="Equation" r:id="rId16" imgW="2870200" imgH="431800" progId="Equation.DSMT4">
                  <p:embed/>
                </p:oleObj>
              </mc:Choice>
              <mc:Fallback>
                <p:oleObj name="Equation" r:id="rId16" imgW="2870200" imgH="431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3513" y="5157788"/>
                        <a:ext cx="2851150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78" name="Line 31"/>
          <p:cNvSpPr>
            <a:spLocks noChangeShapeType="1"/>
          </p:cNvSpPr>
          <p:nvPr/>
        </p:nvSpPr>
        <p:spPr bwMode="auto">
          <a:xfrm>
            <a:off x="4716463" y="5049838"/>
            <a:ext cx="1447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9" name="Rectangle 32"/>
          <p:cNvSpPr>
            <a:spLocks noChangeArrowheads="1"/>
          </p:cNvSpPr>
          <p:nvPr/>
        </p:nvSpPr>
        <p:spPr bwMode="auto">
          <a:xfrm>
            <a:off x="7656513" y="1277938"/>
            <a:ext cx="381000" cy="152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3280" name="Rectangle 33"/>
          <p:cNvSpPr>
            <a:spLocks noChangeArrowheads="1"/>
          </p:cNvSpPr>
          <p:nvPr/>
        </p:nvSpPr>
        <p:spPr bwMode="auto">
          <a:xfrm>
            <a:off x="957263" y="5897563"/>
            <a:ext cx="47148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多普勒效应的应用：</a:t>
            </a:r>
          </a:p>
        </p:txBody>
      </p:sp>
      <p:sp>
        <p:nvSpPr>
          <p:cNvPr id="53281" name="Rectangle 34"/>
          <p:cNvSpPr>
            <a:spLocks noChangeArrowheads="1"/>
          </p:cNvSpPr>
          <p:nvPr/>
        </p:nvSpPr>
        <p:spPr bwMode="auto">
          <a:xfrm>
            <a:off x="4614863" y="6126163"/>
            <a:ext cx="2327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光谱线红移等</a:t>
            </a:r>
          </a:p>
        </p:txBody>
      </p:sp>
      <p:sp>
        <p:nvSpPr>
          <p:cNvPr id="53282" name="AutoShape 35"/>
          <p:cNvSpPr>
            <a:spLocks/>
          </p:cNvSpPr>
          <p:nvPr/>
        </p:nvSpPr>
        <p:spPr bwMode="auto">
          <a:xfrm>
            <a:off x="4457700" y="5821363"/>
            <a:ext cx="152400" cy="609600"/>
          </a:xfrm>
          <a:prstGeom prst="leftBrace">
            <a:avLst>
              <a:gd name="adj1" fmla="val 33333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3283" name="Rectangle 36"/>
          <p:cNvSpPr>
            <a:spLocks noChangeArrowheads="1"/>
          </p:cNvSpPr>
          <p:nvPr/>
        </p:nvSpPr>
        <p:spPr bwMode="auto">
          <a:xfrm>
            <a:off x="3919538" y="5556250"/>
            <a:ext cx="2981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测速</a:t>
            </a:r>
          </a:p>
        </p:txBody>
      </p:sp>
      <p:sp>
        <p:nvSpPr>
          <p:cNvPr id="59426" name="Text Box 37"/>
          <p:cNvSpPr txBox="1">
            <a:spLocks noChangeArrowheads="1"/>
          </p:cNvSpPr>
          <p:nvPr/>
        </p:nvSpPr>
        <p:spPr bwMode="auto">
          <a:xfrm>
            <a:off x="8640763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25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3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9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5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3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3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3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3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3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3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3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3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3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3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autoUpdateAnimBg="0"/>
      <p:bldP spid="53261" grpId="0" autoUpdateAnimBg="0"/>
      <p:bldP spid="53262" grpId="0" autoUpdateAnimBg="0"/>
      <p:bldP spid="53264" grpId="0" autoUpdateAnimBg="0"/>
      <p:bldP spid="53265" grpId="0" animBg="1"/>
      <p:bldP spid="53267" grpId="0" autoUpdateAnimBg="0"/>
      <p:bldP spid="53268" grpId="0" autoUpdateAnimBg="0"/>
      <p:bldP spid="53269" grpId="0" autoUpdateAnimBg="0"/>
      <p:bldP spid="53270" grpId="0" autoUpdateAnimBg="0"/>
      <p:bldP spid="53278" grpId="0" animBg="1"/>
      <p:bldP spid="53279" grpId="0" animBg="1" autoUpdateAnimBg="0"/>
      <p:bldP spid="53280" grpId="0" autoUpdateAnimBg="0"/>
      <p:bldP spid="53281" grpId="0" autoUpdateAnimBg="0"/>
      <p:bldP spid="53282" grpId="0" bldLvl="0" animBg="1" autoUpdateAnimBg="0"/>
      <p:bldP spid="53283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Text Box 3"/>
          <p:cNvSpPr txBox="1">
            <a:spLocks noChangeArrowheads="1"/>
          </p:cNvSpPr>
          <p:nvPr/>
        </p:nvSpPr>
        <p:spPr bwMode="auto">
          <a:xfrm>
            <a:off x="3348038" y="152400"/>
            <a:ext cx="2592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宋体" panose="02010600030101010101" pitchFamily="2" charset="-122"/>
              </a:rPr>
              <a:t>上节内容回顾</a:t>
            </a: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50825" y="692150"/>
            <a:ext cx="25923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aseline="0">
                <a:solidFill>
                  <a:srgbClr val="0000CC"/>
                </a:solidFill>
                <a:latin typeface="宋体" panose="02010600030101010101" pitchFamily="2" charset="-122"/>
              </a:rPr>
              <a:t>波的能量</a:t>
            </a:r>
            <a:endParaRPr lang="zh-CN" altLang="en-US" baseline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81930" name="Object 10"/>
          <p:cNvGraphicFramePr>
            <a:graphicFrameLocks noChangeAspect="1"/>
          </p:cNvGraphicFramePr>
          <p:nvPr/>
        </p:nvGraphicFramePr>
        <p:xfrm>
          <a:off x="3016250" y="1860550"/>
          <a:ext cx="4211638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7" name="Equation" r:id="rId3" imgW="4025900" imgH="673100" progId="Equation.DSMT4">
                  <p:embed/>
                </p:oleObj>
              </mc:Choice>
              <mc:Fallback>
                <p:oleObj name="Equation" r:id="rId3" imgW="4025900" imgH="6731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0" y="1860550"/>
                        <a:ext cx="4211638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8" name="Text Box 8"/>
          <p:cNvSpPr txBox="1">
            <a:spLocks noChangeArrowheads="1"/>
          </p:cNvSpPr>
          <p:nvPr/>
        </p:nvSpPr>
        <p:spPr bwMode="auto">
          <a:xfrm>
            <a:off x="971550" y="1905000"/>
            <a:ext cx="1555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ea typeface="楷体_GB2312" pitchFamily="49" charset="-122"/>
              </a:rPr>
              <a:t>总能量：</a:t>
            </a:r>
          </a:p>
        </p:txBody>
      </p:sp>
      <p:sp>
        <p:nvSpPr>
          <p:cNvPr id="40969" name="Rectangle 9"/>
          <p:cNvSpPr>
            <a:spLocks noChangeArrowheads="1"/>
          </p:cNvSpPr>
          <p:nvPr/>
        </p:nvSpPr>
        <p:spPr bwMode="auto">
          <a:xfrm>
            <a:off x="792163" y="2697163"/>
            <a:ext cx="19700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ea typeface="楷体_GB2312" pitchFamily="49" charset="-122"/>
              </a:rPr>
              <a:t>能量密度：</a:t>
            </a:r>
          </a:p>
        </p:txBody>
      </p:sp>
      <p:graphicFrame>
        <p:nvGraphicFramePr>
          <p:cNvPr id="82947" name="Object 3"/>
          <p:cNvGraphicFramePr>
            <a:graphicFrameLocks noChangeAspect="1"/>
          </p:cNvGraphicFramePr>
          <p:nvPr/>
        </p:nvGraphicFramePr>
        <p:xfrm>
          <a:off x="3132138" y="2589213"/>
          <a:ext cx="1312862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8" name="Equation" r:id="rId5" imgW="1193800" imgH="673100" progId="Equation.DSMT4">
                  <p:embed/>
                </p:oleObj>
              </mc:Choice>
              <mc:Fallback>
                <p:oleObj name="Equation" r:id="rId5" imgW="1193800" imgH="6731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2589213"/>
                        <a:ext cx="1312862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8" name="Object 4"/>
          <p:cNvGraphicFramePr>
            <a:graphicFrameLocks noChangeAspect="1"/>
          </p:cNvGraphicFramePr>
          <p:nvPr/>
        </p:nvGraphicFramePr>
        <p:xfrm>
          <a:off x="4445000" y="2589213"/>
          <a:ext cx="3567113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9" name="Equation" r:id="rId7" imgW="3238500" imgH="673100" progId="Equation.DSMT4">
                  <p:embed/>
                </p:oleObj>
              </mc:Choice>
              <mc:Fallback>
                <p:oleObj name="Equation" r:id="rId7" imgW="3238500" imgH="6731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0" y="2589213"/>
                        <a:ext cx="3567113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2" name="Rectangle 12"/>
          <p:cNvSpPr>
            <a:spLocks noChangeArrowheads="1"/>
          </p:cNvSpPr>
          <p:nvPr/>
        </p:nvSpPr>
        <p:spPr bwMode="auto">
          <a:xfrm>
            <a:off x="411163" y="3489325"/>
            <a:ext cx="26844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ea typeface="楷体_GB2312" pitchFamily="49" charset="-122"/>
              </a:rPr>
              <a:t>平均能量密度：</a:t>
            </a:r>
          </a:p>
        </p:txBody>
      </p:sp>
      <p:graphicFrame>
        <p:nvGraphicFramePr>
          <p:cNvPr id="82951" name="Object 7"/>
          <p:cNvGraphicFramePr>
            <a:graphicFrameLocks noChangeAspect="1"/>
          </p:cNvGraphicFramePr>
          <p:nvPr/>
        </p:nvGraphicFramePr>
        <p:xfrm>
          <a:off x="3095625" y="3600450"/>
          <a:ext cx="37306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0" name="Equation" r:id="rId9" imgW="291973" imgH="304668" progId="Equation.DSMT4">
                  <p:embed/>
                </p:oleObj>
              </mc:Choice>
              <mc:Fallback>
                <p:oleObj name="Equation" r:id="rId9" imgW="291973" imgH="304668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25" y="3600450"/>
                        <a:ext cx="37306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53" name="Object 9"/>
          <p:cNvGraphicFramePr>
            <a:graphicFrameLocks noChangeAspect="1"/>
          </p:cNvGraphicFramePr>
          <p:nvPr/>
        </p:nvGraphicFramePr>
        <p:xfrm>
          <a:off x="3527425" y="3417888"/>
          <a:ext cx="1655763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1" name="Equation" r:id="rId11" imgW="1548728" imgH="672808" progId="Equation.DSMT4">
                  <p:embed/>
                </p:oleObj>
              </mc:Choice>
              <mc:Fallback>
                <p:oleObj name="Equation" r:id="rId11" imgW="1548728" imgH="672808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7425" y="3417888"/>
                        <a:ext cx="1655763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5" name="Rectangle 7"/>
          <p:cNvSpPr>
            <a:spLocks noChangeArrowheads="1"/>
          </p:cNvSpPr>
          <p:nvPr/>
        </p:nvSpPr>
        <p:spPr bwMode="auto">
          <a:xfrm>
            <a:off x="900113" y="5322888"/>
            <a:ext cx="178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平均能流</a:t>
            </a:r>
            <a:r>
              <a:rPr lang="en-US" altLang="zh-CN" baseline="0">
                <a:latin typeface="Times New Roman" panose="02020603050405020304" pitchFamily="18" charset="0"/>
                <a:ea typeface="楷体_GB2312" pitchFamily="49" charset="-122"/>
              </a:rPr>
              <a:t>:</a:t>
            </a:r>
          </a:p>
        </p:txBody>
      </p:sp>
      <p:graphicFrame>
        <p:nvGraphicFramePr>
          <p:cNvPr id="83976" name="Object 8"/>
          <p:cNvGraphicFramePr>
            <a:graphicFrameLocks noChangeAspect="1"/>
          </p:cNvGraphicFramePr>
          <p:nvPr/>
        </p:nvGraphicFramePr>
        <p:xfrm>
          <a:off x="3098800" y="5227638"/>
          <a:ext cx="2589213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2" name="Equation" r:id="rId13" imgW="2298700" imgH="673100" progId="Equation.DSMT4">
                  <p:embed/>
                </p:oleObj>
              </mc:Choice>
              <mc:Fallback>
                <p:oleObj name="Equation" r:id="rId13" imgW="2298700" imgH="6731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8800" y="5227638"/>
                        <a:ext cx="2589213" cy="757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3060700" y="4437063"/>
            <a:ext cx="4332288" cy="750887"/>
            <a:chOff x="1950" y="2840"/>
            <a:chExt cx="2729" cy="473"/>
          </a:xfrm>
        </p:grpSpPr>
        <p:graphicFrame>
          <p:nvGraphicFramePr>
            <p:cNvPr id="12313" name="Object 11"/>
            <p:cNvGraphicFramePr>
              <a:graphicFrameLocks noChangeAspect="1"/>
            </p:cNvGraphicFramePr>
            <p:nvPr/>
          </p:nvGraphicFramePr>
          <p:xfrm>
            <a:off x="1950" y="2954"/>
            <a:ext cx="25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33" name="Equation" r:id="rId15" imgW="152268" imgH="164957" progId="Equation.DSMT4">
                    <p:embed/>
                  </p:oleObj>
                </mc:Choice>
                <mc:Fallback>
                  <p:oleObj name="Equation" r:id="rId15" imgW="152268" imgH="164957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0" y="2954"/>
                          <a:ext cx="25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14" name="Object 5"/>
            <p:cNvGraphicFramePr>
              <a:graphicFrameLocks noChangeAspect="1"/>
            </p:cNvGraphicFramePr>
            <p:nvPr/>
          </p:nvGraphicFramePr>
          <p:xfrm>
            <a:off x="2170" y="2840"/>
            <a:ext cx="2509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34" name="Equation" r:id="rId17" imgW="3644900" imgH="673100" progId="Equation.DSMT4">
                    <p:embed/>
                  </p:oleObj>
                </mc:Choice>
                <mc:Fallback>
                  <p:oleObj name="Equation" r:id="rId17" imgW="3644900" imgH="6731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0" y="2840"/>
                          <a:ext cx="2509" cy="4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979" name="Line 19"/>
          <p:cNvSpPr>
            <a:spLocks noChangeShapeType="1"/>
          </p:cNvSpPr>
          <p:nvPr/>
        </p:nvSpPr>
        <p:spPr bwMode="auto">
          <a:xfrm>
            <a:off x="395288" y="4329113"/>
            <a:ext cx="8316912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80" name="Rectangle 20"/>
          <p:cNvSpPr>
            <a:spLocks noChangeArrowheads="1"/>
          </p:cNvSpPr>
          <p:nvPr/>
        </p:nvSpPr>
        <p:spPr bwMode="auto">
          <a:xfrm>
            <a:off x="1223963" y="4567238"/>
            <a:ext cx="10175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能流</a:t>
            </a:r>
            <a:r>
              <a:rPr lang="en-US" altLang="zh-CN" baseline="0">
                <a:latin typeface="Times New Roman" panose="02020603050405020304" pitchFamily="18" charset="0"/>
                <a:ea typeface="楷体_GB2312" pitchFamily="49" charset="-122"/>
              </a:rPr>
              <a:t>:</a:t>
            </a:r>
          </a:p>
        </p:txBody>
      </p:sp>
      <p:graphicFrame>
        <p:nvGraphicFramePr>
          <p:cNvPr id="83982" name="Object 14"/>
          <p:cNvGraphicFramePr>
            <a:graphicFrameLocks noChangeAspect="1"/>
          </p:cNvGraphicFramePr>
          <p:nvPr/>
        </p:nvGraphicFramePr>
        <p:xfrm>
          <a:off x="3887788" y="5984875"/>
          <a:ext cx="14859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5" name="Equation" r:id="rId19" imgW="1054100" imgH="495300" progId="Equation.DSMT4">
                  <p:embed/>
                </p:oleObj>
              </mc:Choice>
              <mc:Fallback>
                <p:oleObj name="Equation" r:id="rId19" imgW="1054100" imgH="4953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7788" y="5984875"/>
                        <a:ext cx="1485900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/>
          <p:cNvGraphicFramePr>
            <a:graphicFrameLocks noChangeAspect="1"/>
          </p:cNvGraphicFramePr>
          <p:nvPr/>
        </p:nvGraphicFramePr>
        <p:xfrm>
          <a:off x="3095625" y="6049963"/>
          <a:ext cx="6985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6" name="Equation" r:id="rId21" imgW="545863" imgH="368140" progId="Equation.DSMT4">
                  <p:embed/>
                </p:oleObj>
              </mc:Choice>
              <mc:Fallback>
                <p:oleObj name="Equation" r:id="rId21" imgW="545863" imgH="3681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25" y="6049963"/>
                        <a:ext cx="69850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28"/>
          <p:cNvGraphicFramePr>
            <a:graphicFrameLocks noChangeAspect="1"/>
          </p:cNvGraphicFramePr>
          <p:nvPr/>
        </p:nvGraphicFramePr>
        <p:xfrm>
          <a:off x="5508625" y="6129338"/>
          <a:ext cx="9747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7" name="Equation" r:id="rId23" imgW="761669" imgH="304668" progId="Equation.DSMT4">
                  <p:embed/>
                </p:oleObj>
              </mc:Choice>
              <mc:Fallback>
                <p:oleObj name="Equation" r:id="rId23" imgW="761669" imgH="304668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6129338"/>
                        <a:ext cx="97472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468313" y="6057900"/>
            <a:ext cx="24495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平均能流密度</a:t>
            </a:r>
            <a:r>
              <a:rPr lang="en-US" altLang="zh-CN" baseline="0">
                <a:latin typeface="Times New Roman" panose="02020603050405020304" pitchFamily="18" charset="0"/>
                <a:ea typeface="楷体_GB2312" pitchFamily="49" charset="-122"/>
              </a:rPr>
              <a:t>: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6640513" y="6049963"/>
            <a:ext cx="18684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波的强度</a:t>
            </a:r>
            <a:r>
              <a:rPr lang="en-US" altLang="zh-CN" baseline="0">
                <a:latin typeface="Times New Roman" panose="02020603050405020304" pitchFamily="18" charset="0"/>
                <a:ea typeface="楷体_GB2312" pitchFamily="49" charset="-122"/>
              </a:rPr>
              <a:t>)</a:t>
            </a:r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692150" y="1246188"/>
            <a:ext cx="24177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ea typeface="楷体_GB2312" pitchFamily="49" charset="-122"/>
              </a:rPr>
              <a:t>动能与势能：</a:t>
            </a: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7172325" y="1968500"/>
            <a:ext cx="1866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能量传播</a:t>
            </a:r>
            <a:r>
              <a:rPr lang="en-US" altLang="zh-CN" baseline="0">
                <a:latin typeface="Times New Roman" panose="02020603050405020304" pitchFamily="18" charset="0"/>
                <a:ea typeface="楷体_GB2312" pitchFamily="49" charset="-122"/>
              </a:rPr>
              <a:t>)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138488" y="1060450"/>
          <a:ext cx="5122862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8" name="Equation" r:id="rId25" imgW="2222500" imgH="393700" progId="Equation.DSMT4">
                  <p:embed/>
                </p:oleObj>
              </mc:Choice>
              <mc:Fallback>
                <p:oleObj name="Equation" r:id="rId25" imgW="2222500" imgH="3937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8488" y="1060450"/>
                        <a:ext cx="5122862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1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0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8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8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0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0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0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75"/>
                                        <p:tgtEl>
                                          <p:spTgt spid="8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75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83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autoUpdateAnimBg="0"/>
      <p:bldP spid="3" grpId="0" autoUpdateAnimBg="0"/>
      <p:bldP spid="40968" grpId="0"/>
      <p:bldP spid="40969" grpId="0"/>
      <p:bldP spid="40972" grpId="0"/>
      <p:bldP spid="83975" grpId="0" autoUpdateAnimBg="0"/>
      <p:bldP spid="40979" grpId="0" animBg="1"/>
      <p:bldP spid="40980" grpId="0"/>
      <p:bldP spid="5" grpId="0" autoUpdateAnimBg="0"/>
      <p:bldP spid="7" grpId="0"/>
      <p:bldP spid="29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Text Box 3"/>
          <p:cNvSpPr txBox="1">
            <a:spLocks noChangeArrowheads="1"/>
          </p:cNvSpPr>
          <p:nvPr/>
        </p:nvSpPr>
        <p:spPr bwMode="auto">
          <a:xfrm>
            <a:off x="3348038" y="288925"/>
            <a:ext cx="2592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宋体" panose="02010600030101010101" pitchFamily="2" charset="-122"/>
              </a:rPr>
              <a:t>上节内容回顾</a:t>
            </a: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50825" y="936625"/>
            <a:ext cx="25923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aseline="0">
                <a:solidFill>
                  <a:srgbClr val="0000CC"/>
                </a:solidFill>
                <a:latin typeface="宋体" panose="02010600030101010101" pitchFamily="2" charset="-122"/>
              </a:rPr>
              <a:t> 惠更斯原理</a:t>
            </a:r>
            <a:endParaRPr lang="en-US" altLang="zh-CN" baseline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5203825" y="949325"/>
            <a:ext cx="3730625" cy="2133600"/>
            <a:chOff x="5204234" y="949326"/>
            <a:chExt cx="3730625" cy="2133600"/>
          </a:xfrm>
        </p:grpSpPr>
        <p:sp>
          <p:nvSpPr>
            <p:cNvPr id="13329" name="Oval 5"/>
            <p:cNvSpPr>
              <a:spLocks noChangeArrowheads="1"/>
            </p:cNvSpPr>
            <p:nvPr/>
          </p:nvSpPr>
          <p:spPr bwMode="auto">
            <a:xfrm>
              <a:off x="5204234" y="949326"/>
              <a:ext cx="2133600" cy="2133600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grpSp>
          <p:nvGrpSpPr>
            <p:cNvPr id="13330" name="Group 5"/>
            <p:cNvGrpSpPr>
              <a:grpSpLocks/>
            </p:cNvGrpSpPr>
            <p:nvPr/>
          </p:nvGrpSpPr>
          <p:grpSpPr bwMode="auto">
            <a:xfrm rot="1200000">
              <a:off x="5516971" y="1066801"/>
              <a:ext cx="1568450" cy="1743075"/>
              <a:chOff x="0" y="0"/>
              <a:chExt cx="960" cy="1104"/>
            </a:xfrm>
          </p:grpSpPr>
          <p:sp>
            <p:nvSpPr>
              <p:cNvPr id="13357" name="Oval 7"/>
              <p:cNvSpPr>
                <a:spLocks noChangeArrowheads="1"/>
              </p:cNvSpPr>
              <p:nvPr/>
            </p:nvSpPr>
            <p:spPr bwMode="auto">
              <a:xfrm>
                <a:off x="96" y="0"/>
                <a:ext cx="384" cy="38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13358" name="Oval 8"/>
              <p:cNvSpPr>
                <a:spLocks noChangeArrowheads="1"/>
              </p:cNvSpPr>
              <p:nvPr/>
            </p:nvSpPr>
            <p:spPr bwMode="auto">
              <a:xfrm>
                <a:off x="0" y="144"/>
                <a:ext cx="960" cy="96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</p:grpSp>
        <p:grpSp>
          <p:nvGrpSpPr>
            <p:cNvPr id="13331" name="Group 8"/>
            <p:cNvGrpSpPr>
              <a:grpSpLocks/>
            </p:cNvGrpSpPr>
            <p:nvPr/>
          </p:nvGrpSpPr>
          <p:grpSpPr bwMode="auto">
            <a:xfrm rot="-1320000">
              <a:off x="5497921" y="1069976"/>
              <a:ext cx="1501775" cy="1724025"/>
              <a:chOff x="0" y="0"/>
              <a:chExt cx="960" cy="1104"/>
            </a:xfrm>
          </p:grpSpPr>
          <p:sp>
            <p:nvSpPr>
              <p:cNvPr id="13355" name="Oval 10"/>
              <p:cNvSpPr>
                <a:spLocks noChangeArrowheads="1"/>
              </p:cNvSpPr>
              <p:nvPr/>
            </p:nvSpPr>
            <p:spPr bwMode="auto">
              <a:xfrm>
                <a:off x="96" y="0"/>
                <a:ext cx="384" cy="38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13356" name="Oval 11"/>
              <p:cNvSpPr>
                <a:spLocks noChangeArrowheads="1"/>
              </p:cNvSpPr>
              <p:nvPr/>
            </p:nvSpPr>
            <p:spPr bwMode="auto">
              <a:xfrm>
                <a:off x="0" y="144"/>
                <a:ext cx="960" cy="96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</p:grpSp>
        <p:grpSp>
          <p:nvGrpSpPr>
            <p:cNvPr id="13332" name="Group 11"/>
            <p:cNvGrpSpPr>
              <a:grpSpLocks/>
            </p:cNvGrpSpPr>
            <p:nvPr/>
          </p:nvGrpSpPr>
          <p:grpSpPr bwMode="auto">
            <a:xfrm rot="3960000">
              <a:off x="5626508" y="1122364"/>
              <a:ext cx="1501775" cy="1765300"/>
              <a:chOff x="0" y="0"/>
              <a:chExt cx="960" cy="1104"/>
            </a:xfrm>
          </p:grpSpPr>
          <p:sp>
            <p:nvSpPr>
              <p:cNvPr id="13353" name="Oval 13"/>
              <p:cNvSpPr>
                <a:spLocks noChangeArrowheads="1"/>
              </p:cNvSpPr>
              <p:nvPr/>
            </p:nvSpPr>
            <p:spPr bwMode="auto">
              <a:xfrm>
                <a:off x="96" y="0"/>
                <a:ext cx="384" cy="38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13354" name="Oval 14"/>
              <p:cNvSpPr>
                <a:spLocks noChangeArrowheads="1"/>
              </p:cNvSpPr>
              <p:nvPr/>
            </p:nvSpPr>
            <p:spPr bwMode="auto">
              <a:xfrm>
                <a:off x="0" y="144"/>
                <a:ext cx="960" cy="96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</p:grpSp>
        <p:grpSp>
          <p:nvGrpSpPr>
            <p:cNvPr id="13333" name="Group 14"/>
            <p:cNvGrpSpPr>
              <a:grpSpLocks/>
            </p:cNvGrpSpPr>
            <p:nvPr/>
          </p:nvGrpSpPr>
          <p:grpSpPr bwMode="auto">
            <a:xfrm>
              <a:off x="5485221" y="1033463"/>
              <a:ext cx="1581150" cy="1751013"/>
              <a:chOff x="0" y="0"/>
              <a:chExt cx="960" cy="1104"/>
            </a:xfrm>
          </p:grpSpPr>
          <p:sp>
            <p:nvSpPr>
              <p:cNvPr id="13351" name="Oval 16"/>
              <p:cNvSpPr>
                <a:spLocks noChangeArrowheads="1"/>
              </p:cNvSpPr>
              <p:nvPr/>
            </p:nvSpPr>
            <p:spPr bwMode="auto">
              <a:xfrm>
                <a:off x="96" y="0"/>
                <a:ext cx="384" cy="38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13352" name="Oval 17"/>
              <p:cNvSpPr>
                <a:spLocks noChangeArrowheads="1"/>
              </p:cNvSpPr>
              <p:nvPr/>
            </p:nvSpPr>
            <p:spPr bwMode="auto">
              <a:xfrm>
                <a:off x="0" y="144"/>
                <a:ext cx="960" cy="96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</p:grpSp>
        <p:grpSp>
          <p:nvGrpSpPr>
            <p:cNvPr id="13334" name="Group 17"/>
            <p:cNvGrpSpPr>
              <a:grpSpLocks/>
            </p:cNvGrpSpPr>
            <p:nvPr/>
          </p:nvGrpSpPr>
          <p:grpSpPr bwMode="auto">
            <a:xfrm rot="2700000">
              <a:off x="5598727" y="1056482"/>
              <a:ext cx="1525588" cy="1778000"/>
              <a:chOff x="0" y="0"/>
              <a:chExt cx="960" cy="1104"/>
            </a:xfrm>
          </p:grpSpPr>
          <p:sp>
            <p:nvSpPr>
              <p:cNvPr id="13349" name="Oval 19"/>
              <p:cNvSpPr>
                <a:spLocks noChangeArrowheads="1"/>
              </p:cNvSpPr>
              <p:nvPr/>
            </p:nvSpPr>
            <p:spPr bwMode="auto">
              <a:xfrm>
                <a:off x="96" y="0"/>
                <a:ext cx="384" cy="38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13350" name="Oval 20"/>
              <p:cNvSpPr>
                <a:spLocks noChangeArrowheads="1"/>
              </p:cNvSpPr>
              <p:nvPr/>
            </p:nvSpPr>
            <p:spPr bwMode="auto">
              <a:xfrm>
                <a:off x="0" y="144"/>
                <a:ext cx="960" cy="96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</p:grpSp>
        <p:sp>
          <p:nvSpPr>
            <p:cNvPr id="13335" name="Oval 21"/>
            <p:cNvSpPr>
              <a:spLocks noChangeArrowheads="1"/>
            </p:cNvSpPr>
            <p:nvPr/>
          </p:nvSpPr>
          <p:spPr bwMode="auto">
            <a:xfrm>
              <a:off x="5485221" y="1289051"/>
              <a:ext cx="1581150" cy="1524000"/>
            </a:xfrm>
            <a:prstGeom prst="ellipse">
              <a:avLst/>
            </a:prstGeom>
            <a:gradFill rotWithShape="0">
              <a:gsLst>
                <a:gs pos="0">
                  <a:srgbClr val="FFF2F2"/>
                </a:gs>
                <a:gs pos="100000">
                  <a:srgbClr val="FFCCCC"/>
                </a:gs>
              </a:gsLst>
              <a:path path="shape">
                <a:fillToRect l="50000" t="50000" r="50000" b="50000"/>
              </a:path>
            </a:gradFill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grpSp>
          <p:nvGrpSpPr>
            <p:cNvPr id="13336" name="组合 60"/>
            <p:cNvGrpSpPr>
              <a:grpSpLocks/>
            </p:cNvGrpSpPr>
            <p:nvPr/>
          </p:nvGrpSpPr>
          <p:grpSpPr bwMode="auto">
            <a:xfrm>
              <a:off x="6872696" y="2457451"/>
              <a:ext cx="985838" cy="438150"/>
              <a:chOff x="2819376" y="5656293"/>
              <a:chExt cx="985365" cy="438157"/>
            </a:xfrm>
          </p:grpSpPr>
          <p:graphicFrame>
            <p:nvGraphicFramePr>
              <p:cNvPr id="13347" name="Object 3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8996956"/>
                  </p:ext>
                </p:extLst>
              </p:nvPr>
            </p:nvGraphicFramePr>
            <p:xfrm>
              <a:off x="3549636" y="5656293"/>
              <a:ext cx="255105" cy="4381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611" name="Equation" r:id="rId4" imgW="88560" imgH="152280" progId="Equation.DSMT4">
                      <p:embed/>
                    </p:oleObj>
                  </mc:Choice>
                  <mc:Fallback>
                    <p:oleObj name="Equation" r:id="rId4" imgW="88560" imgH="152280" progId="Equation.DSMT4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9636" y="5656293"/>
                            <a:ext cx="255105" cy="4381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348" name="Line 25"/>
              <p:cNvSpPr>
                <a:spLocks noChangeShapeType="1"/>
              </p:cNvSpPr>
              <p:nvPr/>
            </p:nvSpPr>
            <p:spPr bwMode="auto">
              <a:xfrm>
                <a:off x="2819376" y="5802345"/>
                <a:ext cx="685800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37" name="组合 58"/>
            <p:cNvGrpSpPr>
              <a:grpSpLocks/>
            </p:cNvGrpSpPr>
            <p:nvPr/>
          </p:nvGrpSpPr>
          <p:grpSpPr bwMode="auto">
            <a:xfrm>
              <a:off x="7347359" y="1873251"/>
              <a:ext cx="1179512" cy="428625"/>
              <a:chOff x="3155852" y="5117755"/>
              <a:chExt cx="1179513" cy="428625"/>
            </a:xfrm>
          </p:grpSpPr>
          <p:graphicFrame>
            <p:nvGraphicFramePr>
              <p:cNvPr id="13345" name="Object 3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8756033"/>
                  </p:ext>
                </p:extLst>
              </p:nvPr>
            </p:nvGraphicFramePr>
            <p:xfrm>
              <a:off x="3471765" y="5117755"/>
              <a:ext cx="863600" cy="4286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612" name="Equation" r:id="rId6" imgW="761760" imgH="380880" progId="Equation.DSMT4">
                      <p:embed/>
                    </p:oleObj>
                  </mc:Choice>
                  <mc:Fallback>
                    <p:oleObj name="Equation" r:id="rId6" imgW="761760" imgH="380880" progId="Equation.DSMT4">
                      <p:embed/>
                      <p:pic>
                        <p:nvPicPr>
                          <p:cNvPr id="0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71765" y="5117755"/>
                            <a:ext cx="863600" cy="4286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346" name="Line 26"/>
              <p:cNvSpPr>
                <a:spLocks noChangeShapeType="1"/>
              </p:cNvSpPr>
              <p:nvPr/>
            </p:nvSpPr>
            <p:spPr bwMode="auto">
              <a:xfrm>
                <a:off x="3155852" y="5297142"/>
                <a:ext cx="304800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38" name="组合 57"/>
            <p:cNvGrpSpPr>
              <a:grpSpLocks/>
            </p:cNvGrpSpPr>
            <p:nvPr/>
          </p:nvGrpSpPr>
          <p:grpSpPr bwMode="auto">
            <a:xfrm>
              <a:off x="7128284" y="1293813"/>
              <a:ext cx="1806575" cy="323850"/>
              <a:chOff x="2774852" y="4722467"/>
              <a:chExt cx="1806581" cy="323850"/>
            </a:xfrm>
          </p:grpSpPr>
          <p:graphicFrame>
            <p:nvGraphicFramePr>
              <p:cNvPr id="13343" name="Object 3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4305033"/>
                  </p:ext>
                </p:extLst>
              </p:nvPr>
            </p:nvGraphicFramePr>
            <p:xfrm>
              <a:off x="3213008" y="4722467"/>
              <a:ext cx="1368425" cy="3238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613" name="Equation" r:id="rId8" imgW="1346040" imgH="304560" progId="Equation.DSMT4">
                      <p:embed/>
                    </p:oleObj>
                  </mc:Choice>
                  <mc:Fallback>
                    <p:oleObj name="Equation" r:id="rId8" imgW="1346040" imgH="304560" progId="Equation.DSMT4">
                      <p:embed/>
                      <p:pic>
                        <p:nvPicPr>
                          <p:cNvPr id="0" name="Object 3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13008" y="4722467"/>
                            <a:ext cx="1368425" cy="3238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344" name="Line 28"/>
              <p:cNvSpPr>
                <a:spLocks noChangeShapeType="1"/>
              </p:cNvSpPr>
              <p:nvPr/>
            </p:nvSpPr>
            <p:spPr bwMode="auto">
              <a:xfrm>
                <a:off x="2774852" y="4916142"/>
                <a:ext cx="4572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39" name="组合 59"/>
            <p:cNvGrpSpPr>
              <a:grpSpLocks/>
            </p:cNvGrpSpPr>
            <p:nvPr/>
          </p:nvGrpSpPr>
          <p:grpSpPr bwMode="auto">
            <a:xfrm>
              <a:off x="6142446" y="1508126"/>
              <a:ext cx="646113" cy="609600"/>
              <a:chOff x="2089116" y="4706955"/>
              <a:chExt cx="646113" cy="609600"/>
            </a:xfrm>
          </p:grpSpPr>
          <p:sp>
            <p:nvSpPr>
              <p:cNvPr id="13341" name="Line 22"/>
              <p:cNvSpPr>
                <a:spLocks noChangeShapeType="1"/>
              </p:cNvSpPr>
              <p:nvPr/>
            </p:nvSpPr>
            <p:spPr bwMode="auto">
              <a:xfrm flipV="1">
                <a:off x="2125629" y="4706955"/>
                <a:ext cx="609600" cy="6096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13342" name="Object 3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232708"/>
                  </p:ext>
                </p:extLst>
              </p:nvPr>
            </p:nvGraphicFramePr>
            <p:xfrm>
              <a:off x="2089116" y="4706955"/>
              <a:ext cx="290513" cy="3238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614" name="Equation" r:id="rId10" imgW="114102" imgH="126780" progId="Equation.DSMT4">
                      <p:embed/>
                    </p:oleObj>
                  </mc:Choice>
                  <mc:Fallback>
                    <p:oleObj name="Equation" r:id="rId10" imgW="114102" imgH="126780" progId="Equation.DSMT4">
                      <p:embed/>
                      <p:pic>
                        <p:nvPicPr>
                          <p:cNvPr id="0" name="Object 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89116" y="4706955"/>
                            <a:ext cx="290513" cy="3238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3340" name="Line 30"/>
            <p:cNvSpPr>
              <a:spLocks noChangeShapeType="1"/>
            </p:cNvSpPr>
            <p:nvPr/>
          </p:nvSpPr>
          <p:spPr bwMode="auto">
            <a:xfrm flipV="1">
              <a:off x="6788559" y="1271588"/>
              <a:ext cx="228600" cy="22860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252413" y="2043113"/>
            <a:ext cx="4586287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aseline="0">
                <a:solidFill>
                  <a:srgbClr val="0000CC"/>
                </a:solidFill>
                <a:latin typeface="宋体" panose="02010600030101010101" pitchFamily="2" charset="-122"/>
              </a:rPr>
              <a:t> 用惠更斯原理解释波的反射、折射与衍射</a:t>
            </a:r>
            <a:endParaRPr lang="en-US" altLang="zh-CN" baseline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8" name="Text Box 5"/>
          <p:cNvSpPr txBox="1">
            <a:spLocks noChangeArrowheads="1"/>
          </p:cNvSpPr>
          <p:nvPr/>
        </p:nvSpPr>
        <p:spPr bwMode="auto">
          <a:xfrm>
            <a:off x="255588" y="3105150"/>
            <a:ext cx="36004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 dirty="0"/>
              <a:t>波的反射定律</a:t>
            </a:r>
            <a:r>
              <a:rPr lang="en-US" altLang="zh-CN" baseline="0" dirty="0"/>
              <a:t>: </a:t>
            </a:r>
            <a:r>
              <a:rPr lang="en-US" altLang="zh-CN" i="1" baseline="0" dirty="0" err="1"/>
              <a:t>i</a:t>
            </a:r>
            <a:r>
              <a:rPr lang="en-US" altLang="zh-CN" i="1" baseline="0" dirty="0"/>
              <a:t> </a:t>
            </a:r>
            <a:r>
              <a:rPr lang="en-US" altLang="zh-CN" baseline="0" dirty="0"/>
              <a:t>= </a:t>
            </a:r>
            <a:r>
              <a:rPr lang="en-US" altLang="zh-CN" i="1" baseline="0" dirty="0" err="1"/>
              <a:t>i</a:t>
            </a:r>
            <a:r>
              <a:rPr lang="en-US" altLang="zh-CN" i="1" baseline="0" dirty="0">
                <a:latin typeface="Book Antiqua" panose="02040602050305030304" pitchFamily="18" charset="0"/>
              </a:rPr>
              <a:t>’</a:t>
            </a:r>
            <a:r>
              <a:rPr lang="en-US" altLang="zh-CN" baseline="0" dirty="0"/>
              <a:t> </a:t>
            </a:r>
          </a:p>
        </p:txBody>
      </p:sp>
      <p:sp>
        <p:nvSpPr>
          <p:cNvPr id="13327" name="Text Box 6"/>
          <p:cNvSpPr txBox="1">
            <a:spLocks noChangeArrowheads="1"/>
          </p:cNvSpPr>
          <p:nvPr/>
        </p:nvSpPr>
        <p:spPr bwMode="auto">
          <a:xfrm>
            <a:off x="254000" y="3975989"/>
            <a:ext cx="2951111" cy="523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 dirty="0"/>
              <a:t>波的折射定律    </a:t>
            </a:r>
          </a:p>
        </p:txBody>
      </p:sp>
      <p:graphicFrame>
        <p:nvGraphicFramePr>
          <p:cNvPr id="6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096302"/>
              </p:ext>
            </p:extLst>
          </p:nvPr>
        </p:nvGraphicFramePr>
        <p:xfrm>
          <a:off x="254001" y="4978401"/>
          <a:ext cx="1257660" cy="540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5" name="Equation" r:id="rId12" imgW="1002960" imgH="431640" progId="Equation.DSMT4">
                  <p:embed/>
                </p:oleObj>
              </mc:Choice>
              <mc:Fallback>
                <p:oleObj name="Equation" r:id="rId12" imgW="1002960" imgH="4316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1" y="4978401"/>
                        <a:ext cx="1257660" cy="5407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0530963"/>
              </p:ext>
            </p:extLst>
          </p:nvPr>
        </p:nvGraphicFramePr>
        <p:xfrm>
          <a:off x="1842241" y="5013325"/>
          <a:ext cx="985791" cy="518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6" name="Equation" r:id="rId14" imgW="723600" imgH="380880" progId="Equation.DSMT4">
                  <p:embed/>
                </p:oleObj>
              </mc:Choice>
              <mc:Fallback>
                <p:oleObj name="Equation" r:id="rId14" imgW="723600" imgH="3808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2241" y="5013325"/>
                        <a:ext cx="985791" cy="5180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右箭头 64"/>
          <p:cNvSpPr>
            <a:spLocks noChangeArrowheads="1"/>
          </p:cNvSpPr>
          <p:nvPr/>
        </p:nvSpPr>
        <p:spPr bwMode="auto">
          <a:xfrm>
            <a:off x="3095536" y="5102748"/>
            <a:ext cx="729174" cy="420634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accent1"/>
          </a:solidFill>
          <a:ln w="9525" algn="ctr">
            <a:solidFill>
              <a:srgbClr val="3333FF"/>
            </a:solidFill>
            <a:round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pSp>
        <p:nvGrpSpPr>
          <p:cNvPr id="66" name="组合 63"/>
          <p:cNvGrpSpPr>
            <a:grpSpLocks/>
          </p:cNvGrpSpPr>
          <p:nvPr/>
        </p:nvGrpSpPr>
        <p:grpSpPr bwMode="auto">
          <a:xfrm>
            <a:off x="4026793" y="4744388"/>
            <a:ext cx="3461078" cy="1068387"/>
            <a:chOff x="4540596" y="5009781"/>
            <a:chExt cx="3332163" cy="944562"/>
          </a:xfrm>
        </p:grpSpPr>
        <p:graphicFrame>
          <p:nvGraphicFramePr>
            <p:cNvPr id="13325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90113790"/>
                </p:ext>
              </p:extLst>
            </p:nvPr>
          </p:nvGraphicFramePr>
          <p:xfrm>
            <a:off x="4540596" y="5009781"/>
            <a:ext cx="3332163" cy="944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17" name="Equation" r:id="rId16" imgW="2997000" imgH="850680" progId="Equation.DSMT4">
                    <p:embed/>
                  </p:oleObj>
                </mc:Choice>
                <mc:Fallback>
                  <p:oleObj name="Equation" r:id="rId16" imgW="2997000" imgH="85068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0596" y="5009781"/>
                          <a:ext cx="3332163" cy="944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6" name="TextBox 62"/>
            <p:cNvSpPr txBox="1">
              <a:spLocks noChangeArrowheads="1"/>
            </p:cNvSpPr>
            <p:nvPr/>
          </p:nvSpPr>
          <p:spPr bwMode="auto">
            <a:xfrm>
              <a:off x="5072089" y="5541190"/>
              <a:ext cx="474669" cy="398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00" baseline="0" dirty="0"/>
                <a:t>临</a:t>
              </a:r>
            </a:p>
          </p:txBody>
        </p:sp>
      </p:grpSp>
      <p:graphicFrame>
        <p:nvGraphicFramePr>
          <p:cNvPr id="4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222197"/>
              </p:ext>
            </p:extLst>
          </p:nvPr>
        </p:nvGraphicFramePr>
        <p:xfrm>
          <a:off x="1842242" y="5759417"/>
          <a:ext cx="2837770" cy="912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8" name="Equation" r:id="rId18" imgW="2514600" imgH="850680" progId="Equation.DSMT4">
                  <p:embed/>
                </p:oleObj>
              </mc:Choice>
              <mc:Fallback>
                <p:oleObj name="Equation" r:id="rId18" imgW="2514600" imgH="850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2242" y="5759417"/>
                        <a:ext cx="2837770" cy="9123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 Box 6"/>
          <p:cNvSpPr txBox="1">
            <a:spLocks noChangeArrowheads="1"/>
          </p:cNvSpPr>
          <p:nvPr/>
        </p:nvSpPr>
        <p:spPr bwMode="auto">
          <a:xfrm>
            <a:off x="243475" y="5913276"/>
            <a:ext cx="2951111" cy="523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 dirty="0" smtClean="0"/>
              <a:t>全反射：</a:t>
            </a:r>
            <a:endParaRPr lang="zh-CN" altLang="en-US" baseline="0" dirty="0"/>
          </a:p>
        </p:txBody>
      </p:sp>
      <p:graphicFrame>
        <p:nvGraphicFramePr>
          <p:cNvPr id="5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089834"/>
              </p:ext>
            </p:extLst>
          </p:nvPr>
        </p:nvGraphicFramePr>
        <p:xfrm>
          <a:off x="2611563" y="3735388"/>
          <a:ext cx="2701948" cy="960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9" name="Equation" r:id="rId20" imgW="2273040" imgH="850680" progId="Equation.DSMT4">
                  <p:embed/>
                </p:oleObj>
              </mc:Choice>
              <mc:Fallback>
                <p:oleObj name="Equation" r:id="rId20" imgW="2273040" imgH="850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63" y="3735388"/>
                        <a:ext cx="2701948" cy="9603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autoUpdateAnimBg="0"/>
      <p:bldP spid="3" grpId="0" autoUpdateAnimBg="0"/>
      <p:bldP spid="57" grpId="0" autoUpdateAnimBg="0"/>
      <p:bldP spid="58" grpId="0" autoUpdateAnimBg="0"/>
      <p:bldP spid="13327" grpId="0"/>
      <p:bldP spid="65" grpId="0" animBg="1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327025" y="252413"/>
            <a:ext cx="84074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baseline="0"/>
              <a:t>第</a:t>
            </a:r>
            <a:r>
              <a:rPr lang="zh-CN" altLang="en-US" sz="3200" baseline="0">
                <a:latin typeface="Times New Roman" panose="02020603050405020304" pitchFamily="18" charset="0"/>
              </a:rPr>
              <a:t>5</a:t>
            </a:r>
            <a:r>
              <a:rPr lang="zh-CN" altLang="en-US" sz="3200" baseline="0"/>
              <a:t>节  波的叠加原理  干涉与衍射 </a:t>
            </a:r>
            <a:br>
              <a:rPr lang="zh-CN" altLang="en-US" sz="3200" baseline="0"/>
            </a:b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Superposition Principle of Waves</a:t>
            </a:r>
            <a:b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  Interference and Diffraction</a:t>
            </a: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336550" y="2241550"/>
            <a:ext cx="820737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 波传播的</a:t>
            </a:r>
            <a:r>
              <a:rPr lang="zh-CN" altLang="en-US" baseline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独立性</a:t>
            </a: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：</a:t>
            </a:r>
          </a:p>
          <a:p>
            <a:pPr eaLnBrk="1" hangingPunct="1">
              <a:spcBef>
                <a:spcPct val="3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        每列波传播时, 不会因与其它波相遇而改变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自己原有的特性。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zh-CN" baseline="0">
                <a:latin typeface="Times New Roman" panose="02020603050405020304" pitchFamily="18" charset="0"/>
              </a:rPr>
              <a:t>        </a:t>
            </a:r>
            <a:r>
              <a:rPr lang="zh-CN" altLang="en-US" baseline="0">
                <a:latin typeface="宋体" panose="02010600030101010101" pitchFamily="2" charset="-122"/>
              </a:rPr>
              <a:t>(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传播方向、振动方向、频率、波长等</a:t>
            </a:r>
            <a:r>
              <a:rPr lang="zh-CN" altLang="en-US" baseline="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95250" y="1668463"/>
            <a:ext cx="61563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</a:rPr>
              <a:t>5.1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 波传播的独立性与叠加原理</a:t>
            </a:r>
          </a:p>
        </p:txBody>
      </p:sp>
      <p:sp>
        <p:nvSpPr>
          <p:cNvPr id="7173" name="Text Box 6"/>
          <p:cNvSpPr txBox="1">
            <a:spLocks noChangeArrowheads="1"/>
          </p:cNvSpPr>
          <p:nvPr/>
        </p:nvSpPr>
        <p:spPr bwMode="auto">
          <a:xfrm>
            <a:off x="8769350" y="6381750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4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7202" name="ShockwaveFlash1" r:id="rId2" imgW="8064360" imgH="2438280"/>
        </mc:Choice>
        <mc:Fallback>
          <p:control name="ShockwaveFlash1" r:id="rId2" imgW="8064360" imgH="2438280">
            <p:pic>
              <p:nvPicPr>
                <p:cNvPr id="7174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539750" y="4267200"/>
                  <a:ext cx="8064500" cy="2438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88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8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6" grpId="0" autoUpdateAnimBg="0"/>
      <p:bldP spid="88067" grpId="0" autoUpdateAnimBg="0"/>
      <p:bldP spid="88068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395288" y="476250"/>
            <a:ext cx="6248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71500" indent="-5715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zh-CN" altLang="en-US" baseline="0">
                <a:ea typeface="黑体" panose="02010609060101010101" pitchFamily="49" charset="-122"/>
              </a:rPr>
              <a:t>波的叠加原理：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323850" y="1052513"/>
            <a:ext cx="8640763" cy="107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baseline="0"/>
              <a:t>     </a:t>
            </a:r>
            <a:r>
              <a:rPr lang="zh-CN" altLang="en-US" baseline="0"/>
              <a:t>在几列波相遇的区域中，质点的振动是各列波</a:t>
            </a:r>
            <a:r>
              <a:rPr lang="zh-CN" altLang="en-US" baseline="0">
                <a:solidFill>
                  <a:srgbClr val="FF0000"/>
                </a:solidFill>
              </a:rPr>
              <a:t>单独传播</a:t>
            </a:r>
            <a:r>
              <a:rPr lang="zh-CN" altLang="en-US" baseline="0"/>
              <a:t>时在该点引起的</a:t>
            </a:r>
            <a:r>
              <a:rPr lang="zh-CN" altLang="en-US" baseline="0">
                <a:solidFill>
                  <a:srgbClr val="FF0000"/>
                </a:solidFill>
              </a:rPr>
              <a:t>振动的合成</a:t>
            </a:r>
            <a:r>
              <a:rPr lang="zh-CN" altLang="en-US" baseline="0"/>
              <a:t>。</a:t>
            </a:r>
          </a:p>
        </p:txBody>
      </p:sp>
      <p:sp>
        <p:nvSpPr>
          <p:cNvPr id="4" name="Oval 8"/>
          <p:cNvSpPr>
            <a:spLocks noChangeArrowheads="1"/>
          </p:cNvSpPr>
          <p:nvPr/>
        </p:nvSpPr>
        <p:spPr bwMode="auto">
          <a:xfrm>
            <a:off x="3416300" y="2573338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rgbClr val="92D05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600"/>
          </a:p>
        </p:txBody>
      </p: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3492500" y="2649538"/>
            <a:ext cx="2895600" cy="838200"/>
            <a:chOff x="3456" y="2112"/>
            <a:chExt cx="1824" cy="528"/>
          </a:xfrm>
        </p:grpSpPr>
        <p:sp>
          <p:nvSpPr>
            <p:cNvPr id="8211" name="Line 10"/>
            <p:cNvSpPr>
              <a:spLocks noChangeShapeType="1"/>
            </p:cNvSpPr>
            <p:nvPr/>
          </p:nvSpPr>
          <p:spPr bwMode="auto">
            <a:xfrm>
              <a:off x="3456" y="2112"/>
              <a:ext cx="17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2" name="Line 11"/>
            <p:cNvSpPr>
              <a:spLocks noChangeShapeType="1"/>
            </p:cNvSpPr>
            <p:nvPr/>
          </p:nvSpPr>
          <p:spPr bwMode="auto">
            <a:xfrm>
              <a:off x="3456" y="2112"/>
              <a:ext cx="1824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3416300" y="3259138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600"/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3492500" y="2420938"/>
            <a:ext cx="2971800" cy="914400"/>
            <a:chOff x="3456" y="1968"/>
            <a:chExt cx="1872" cy="576"/>
          </a:xfrm>
        </p:grpSpPr>
        <p:sp>
          <p:nvSpPr>
            <p:cNvPr id="8209" name="Line 14"/>
            <p:cNvSpPr>
              <a:spLocks noChangeShapeType="1"/>
            </p:cNvSpPr>
            <p:nvPr/>
          </p:nvSpPr>
          <p:spPr bwMode="auto">
            <a:xfrm flipV="1">
              <a:off x="3456" y="1968"/>
              <a:ext cx="816" cy="57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0" name="Line 15"/>
            <p:cNvSpPr>
              <a:spLocks noChangeShapeType="1"/>
            </p:cNvSpPr>
            <p:nvPr/>
          </p:nvSpPr>
          <p:spPr bwMode="auto">
            <a:xfrm flipV="1">
              <a:off x="3456" y="1968"/>
              <a:ext cx="1872" cy="57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2" name="Object 16"/>
          <p:cNvGraphicFramePr>
            <a:graphicFrameLocks noChangeAspect="1"/>
          </p:cNvGraphicFramePr>
          <p:nvPr/>
        </p:nvGraphicFramePr>
        <p:xfrm>
          <a:off x="3125788" y="2406650"/>
          <a:ext cx="31432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5" name="Equation" r:id="rId3" imgW="139700" imgH="228600" progId="Equation.DSMT4">
                  <p:embed/>
                </p:oleObj>
              </mc:Choice>
              <mc:Fallback>
                <p:oleObj name="Equation" r:id="rId3" imgW="139700" imgH="2286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5788" y="2406650"/>
                        <a:ext cx="31432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7"/>
          <p:cNvGraphicFramePr>
            <a:graphicFrameLocks noChangeAspect="1"/>
          </p:cNvGraphicFramePr>
          <p:nvPr/>
        </p:nvGraphicFramePr>
        <p:xfrm>
          <a:off x="3125788" y="3016250"/>
          <a:ext cx="3444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6" name="Equation" r:id="rId5" imgW="152334" imgH="228501" progId="Equation.DSMT4">
                  <p:embed/>
                </p:oleObj>
              </mc:Choice>
              <mc:Fallback>
                <p:oleObj name="Equation" r:id="rId5" imgW="152334" imgH="228501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5788" y="3016250"/>
                        <a:ext cx="344487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20"/>
          <p:cNvGrpSpPr>
            <a:grpSpLocks/>
          </p:cNvGrpSpPr>
          <p:nvPr/>
        </p:nvGrpSpPr>
        <p:grpSpPr bwMode="auto">
          <a:xfrm>
            <a:off x="4406900" y="2649538"/>
            <a:ext cx="838200" cy="304800"/>
            <a:chOff x="4032" y="2112"/>
            <a:chExt cx="528" cy="192"/>
          </a:xfrm>
        </p:grpSpPr>
        <p:sp>
          <p:nvSpPr>
            <p:cNvPr id="8205" name="Line 21"/>
            <p:cNvSpPr>
              <a:spLocks noChangeShapeType="1"/>
            </p:cNvSpPr>
            <p:nvPr/>
          </p:nvSpPr>
          <p:spPr bwMode="auto">
            <a:xfrm flipH="1">
              <a:off x="4032" y="2112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6" name="Line 22"/>
            <p:cNvSpPr>
              <a:spLocks noChangeShapeType="1"/>
            </p:cNvSpPr>
            <p:nvPr/>
          </p:nvSpPr>
          <p:spPr bwMode="auto">
            <a:xfrm flipH="1">
              <a:off x="4176" y="2112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7" name="Line 23"/>
            <p:cNvSpPr>
              <a:spLocks noChangeShapeType="1"/>
            </p:cNvSpPr>
            <p:nvPr/>
          </p:nvSpPr>
          <p:spPr bwMode="auto">
            <a:xfrm flipH="1">
              <a:off x="4320" y="2112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8" name="Line 24"/>
            <p:cNvSpPr>
              <a:spLocks noChangeShapeType="1"/>
            </p:cNvSpPr>
            <p:nvPr/>
          </p:nvSpPr>
          <p:spPr bwMode="auto">
            <a:xfrm flipH="1">
              <a:off x="4512" y="2112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8267700" y="1592263"/>
            <a:ext cx="647700" cy="0"/>
          </a:xfrm>
          <a:prstGeom prst="line">
            <a:avLst/>
          </a:prstGeom>
          <a:noFill/>
          <a:ln w="38100">
            <a:solidFill>
              <a:srgbClr val="FF070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4348" name="图片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1"/>
          <a:stretch>
            <a:fillRect/>
          </a:stretch>
        </p:blipFill>
        <p:spPr bwMode="auto">
          <a:xfrm>
            <a:off x="1250950" y="3824288"/>
            <a:ext cx="6616700" cy="258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4" grpId="0" animBg="1"/>
      <p:bldP spid="8" grpId="0" animBg="1"/>
      <p:bldP spid="21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3333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3333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6188</TotalTime>
  <Pages>0</Pages>
  <Words>2692</Words>
  <Characters>0</Characters>
  <Application>Microsoft Office PowerPoint</Application>
  <DocSecurity>0</DocSecurity>
  <PresentationFormat>全屏显示(4:3)</PresentationFormat>
  <Lines>0</Lines>
  <Paragraphs>466</Paragraphs>
  <Slides>50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50</vt:i4>
      </vt:variant>
    </vt:vector>
  </HeadingPairs>
  <TitlesOfParts>
    <vt:vector size="69" baseType="lpstr">
      <vt:lpstr>仿宋</vt:lpstr>
      <vt:lpstr>黑体</vt:lpstr>
      <vt:lpstr>华文仿宋</vt:lpstr>
      <vt:lpstr>华文行楷</vt:lpstr>
      <vt:lpstr>楷体_GB2312</vt:lpstr>
      <vt:lpstr>宋体</vt:lpstr>
      <vt:lpstr>Arial</vt:lpstr>
      <vt:lpstr>Book Antiqua</vt:lpstr>
      <vt:lpstr>Symbol</vt:lpstr>
      <vt:lpstr>Times New Roman</vt:lpstr>
      <vt:lpstr>Wingdings</vt:lpstr>
      <vt:lpstr>默认设计模板</vt:lpstr>
      <vt:lpstr>Equation</vt:lpstr>
      <vt:lpstr>公式</vt:lpstr>
      <vt:lpstr>MathType 6.0 Equation</vt:lpstr>
      <vt:lpstr>BMP 图像</vt:lpstr>
      <vt:lpstr>Equation.3</vt:lpstr>
      <vt:lpstr>MathType 7.0 Equation</vt:lpstr>
      <vt:lpstr>Unknown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hust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lrx</dc:creator>
  <cp:keywords/>
  <dc:description/>
  <cp:lastModifiedBy>Administrator</cp:lastModifiedBy>
  <cp:revision>570</cp:revision>
  <cp:lastPrinted>1899-12-30T00:00:00Z</cp:lastPrinted>
  <dcterms:created xsi:type="dcterms:W3CDTF">2006-09-05T08:22:35Z</dcterms:created>
  <dcterms:modified xsi:type="dcterms:W3CDTF">2022-10-23T09:05:48Z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2052-8.1.0.2998</vt:lpwstr>
  </property>
</Properties>
</file>